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64" r:id="rId2"/>
    <p:sldId id="256" r:id="rId3"/>
    <p:sldId id="520" r:id="rId4"/>
    <p:sldId id="544" r:id="rId5"/>
    <p:sldId id="475" r:id="rId6"/>
    <p:sldId id="513" r:id="rId7"/>
    <p:sldId id="476" r:id="rId8"/>
    <p:sldId id="478" r:id="rId9"/>
    <p:sldId id="483" r:id="rId10"/>
    <p:sldId id="521" r:id="rId11"/>
    <p:sldId id="479" r:id="rId12"/>
    <p:sldId id="481" r:id="rId13"/>
    <p:sldId id="482" r:id="rId14"/>
    <p:sldId id="484" r:id="rId15"/>
    <p:sldId id="583" r:id="rId16"/>
    <p:sldId id="523" r:id="rId17"/>
    <p:sldId id="545" r:id="rId18"/>
    <p:sldId id="546" r:id="rId19"/>
    <p:sldId id="598" r:id="rId20"/>
    <p:sldId id="549" r:id="rId21"/>
    <p:sldId id="550" r:id="rId22"/>
    <p:sldId id="551" r:id="rId23"/>
    <p:sldId id="553" r:id="rId24"/>
    <p:sldId id="556" r:id="rId25"/>
    <p:sldId id="557" r:id="rId26"/>
    <p:sldId id="558" r:id="rId27"/>
    <p:sldId id="559" r:id="rId28"/>
    <p:sldId id="560" r:id="rId29"/>
    <p:sldId id="563" r:id="rId30"/>
    <p:sldId id="561" r:id="rId31"/>
    <p:sldId id="562" r:id="rId32"/>
    <p:sldId id="554" r:id="rId33"/>
    <p:sldId id="555" r:id="rId34"/>
    <p:sldId id="599" r:id="rId35"/>
    <p:sldId id="564" r:id="rId36"/>
    <p:sldId id="565" r:id="rId37"/>
    <p:sldId id="600" r:id="rId38"/>
    <p:sldId id="566" r:id="rId39"/>
    <p:sldId id="570" r:id="rId40"/>
    <p:sldId id="569" r:id="rId41"/>
    <p:sldId id="601" r:id="rId42"/>
    <p:sldId id="572" r:id="rId43"/>
    <p:sldId id="589" r:id="rId44"/>
    <p:sldId id="602" r:id="rId45"/>
    <p:sldId id="603" r:id="rId46"/>
    <p:sldId id="604" r:id="rId47"/>
    <p:sldId id="605" r:id="rId48"/>
    <p:sldId id="606" r:id="rId49"/>
    <p:sldId id="607" r:id="rId50"/>
    <p:sldId id="530" r:id="rId51"/>
    <p:sldId id="531" r:id="rId52"/>
    <p:sldId id="532" r:id="rId53"/>
    <p:sldId id="533" r:id="rId54"/>
    <p:sldId id="541" r:id="rId55"/>
    <p:sldId id="438" r:id="rId56"/>
    <p:sldId id="439" r:id="rId57"/>
    <p:sldId id="595" r:id="rId58"/>
    <p:sldId id="457" r:id="rId59"/>
    <p:sldId id="440" r:id="rId60"/>
    <p:sldId id="456" r:id="rId61"/>
    <p:sldId id="430" r:id="rId62"/>
    <p:sldId id="578" r:id="rId63"/>
    <p:sldId id="574" r:id="rId64"/>
    <p:sldId id="575" r:id="rId65"/>
    <p:sldId id="576" r:id="rId66"/>
    <p:sldId id="608" r:id="rId67"/>
    <p:sldId id="609" r:id="rId68"/>
    <p:sldId id="332" r:id="rId69"/>
  </p:sldIdLst>
  <p:sldSz cx="6858000" cy="5143500"/>
  <p:notesSz cx="9144000" cy="6858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78A4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 autoAdjust="0"/>
    <p:restoredTop sz="93792" autoAdjust="0"/>
  </p:normalViewPr>
  <p:slideViewPr>
    <p:cSldViewPr snapToGrid="0" snapToObjects="1">
      <p:cViewPr>
        <p:scale>
          <a:sx n="100" d="100"/>
          <a:sy n="100" d="100"/>
        </p:scale>
        <p:origin x="268" y="-384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26F1A-30F9-41A2-9957-9A6B8F70E162}" type="datetimeFigureOut">
              <a:rPr lang="zh-CN" altLang="en-US" smtClean="0"/>
              <a:pPr/>
              <a:t>2020/6/7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74AC8-5977-468E-9CD9-00347A0C56E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481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17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572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7B1EA-2643-4576-BF6B-691DC401018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9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LIB</a:t>
            </a:r>
            <a:r>
              <a:rPr lang="zh-CN" altLang="en-US" dirty="0"/>
              <a:t>与</a:t>
            </a:r>
            <a:r>
              <a:rPr lang="en-US" altLang="zh-CN"/>
              <a:t>NSTL</a:t>
            </a:r>
            <a:r>
              <a:rPr lang="zh-CN" altLang="en-US"/>
              <a:t>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16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99554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17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505552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18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437853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19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22814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20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642470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21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881654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22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95475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599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23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158235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24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82151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25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610948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26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746265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27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461728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28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012186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29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542192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30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42279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31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455261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32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53453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126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33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409499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34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4017087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35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6278242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36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61499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37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3957160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38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483464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39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6315184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40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460509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41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8990229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42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53383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2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43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502087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44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592758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45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6882164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46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3997204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47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41682206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48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5232398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49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20603991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50</a:t>
            </a:fld>
            <a:r>
              <a:rPr lang="zh-CN" altLang="en-US" dirty="0"/>
              <a:t> 页</a:t>
            </a:r>
          </a:p>
        </p:txBody>
      </p:sp>
    </p:spTree>
    <p:extLst>
      <p:ext uri="{BB962C8B-B14F-4D97-AF65-F5344CB8AC3E}">
        <p14:creationId xmlns:p14="http://schemas.microsoft.com/office/powerpoint/2010/main" val="102528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5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8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7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70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4AC8-5977-468E-9CD9-00347A0C56E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9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12.emf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6BC10307-7E9C-5B49-90B8-0F8BBAD8CC46}" type="datetimeFigureOut">
              <a:rPr kumimoji="1" lang="zh-CN" altLang="en-US" smtClean="0"/>
              <a:pPr/>
              <a:t>2020/6/7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3C8EB853-838E-3D42-938F-3B988BF03AC4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未标题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" y="-6995"/>
            <a:ext cx="6851909" cy="5143500"/>
          </a:xfrm>
          <a:prstGeom prst="rect">
            <a:avLst/>
          </a:prstGeom>
        </p:spPr>
      </p:pic>
      <p:pic>
        <p:nvPicPr>
          <p:cNvPr id="9" name="图片 8" descr="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33" y="4299682"/>
            <a:ext cx="2158567" cy="4464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1406" y="-1524"/>
            <a:ext cx="1001923" cy="64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1146" y="4695988"/>
            <a:ext cx="2657475" cy="38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29556" y="409903"/>
            <a:ext cx="1217061" cy="3406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27987" y="998798"/>
            <a:ext cx="1632000" cy="208658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5186216" y="1017531"/>
            <a:ext cx="1229797" cy="189925"/>
          </a:xfrm>
          <a:prstGeom prst="rect">
            <a:avLst/>
          </a:prstGeom>
          <a:solidFill>
            <a:srgbClr val="278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700" dirty="0"/>
              <a:t>Med.wanfangdata.com.cn</a:t>
            </a:r>
          </a:p>
        </p:txBody>
      </p:sp>
    </p:spTree>
    <p:extLst>
      <p:ext uri="{BB962C8B-B14F-4D97-AF65-F5344CB8AC3E}">
        <p14:creationId xmlns:p14="http://schemas.microsoft.com/office/powerpoint/2010/main" val="253055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163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2381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60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66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438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955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509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747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69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718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262" y="905182"/>
            <a:ext cx="6172200" cy="374547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204"/>
            <a:ext cx="6858000" cy="634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577" y="137147"/>
            <a:ext cx="881216" cy="3101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4116" y="136816"/>
            <a:ext cx="5416346" cy="25598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5292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94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943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224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9658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94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775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022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512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3141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603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204"/>
            <a:ext cx="6858000" cy="634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577" y="137147"/>
            <a:ext cx="881216" cy="3101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4116" y="137147"/>
            <a:ext cx="5416346" cy="25598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3909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011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508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313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2860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021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452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6115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8816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09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78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62175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452" y="418231"/>
            <a:ext cx="1256390" cy="3516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663014"/>
            <a:ext cx="361950" cy="38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6813" y="942921"/>
            <a:ext cx="1632000" cy="20865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245042" y="961654"/>
            <a:ext cx="1229797" cy="189925"/>
          </a:xfrm>
          <a:prstGeom prst="rect">
            <a:avLst/>
          </a:prstGeom>
          <a:solidFill>
            <a:srgbClr val="278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700" dirty="0"/>
              <a:t>Med.wanfangdata.com.cn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6" y="1400316"/>
            <a:ext cx="1125263" cy="11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6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529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532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5294" y="507206"/>
            <a:ext cx="6124575" cy="4286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296466" y="4840003"/>
            <a:ext cx="1600200" cy="201104"/>
          </a:xfrm>
        </p:spPr>
        <p:txBody>
          <a:bodyPr/>
          <a:lstStyle/>
          <a:p>
            <a:fld id="{73AA1BBA-CEB0-4622-BA2B-DCD4AABD4BA9}" type="datetime1">
              <a:rPr lang="zh-CN" altLang="en-US" smtClean="0"/>
              <a:pPr/>
              <a:t>2020/6/7</a:t>
            </a:fld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343150" y="4840003"/>
            <a:ext cx="2171700" cy="201104"/>
          </a:xfrm>
        </p:spPr>
        <p:txBody>
          <a:bodyPr/>
          <a:lstStyle/>
          <a:p>
            <a:r>
              <a:rPr lang="zh-CN" altLang="en-US" dirty="0"/>
              <a:t>北京万方数据股份有限公司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4961335" y="4840003"/>
            <a:ext cx="1600200" cy="201104"/>
          </a:xfrm>
        </p:spPr>
        <p:txBody>
          <a:bodyPr/>
          <a:lstStyle/>
          <a:p>
            <a:fld id="{49F4BA8F-7B64-4198-9505-0CB5D4D3B36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930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02426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813" y="942921"/>
            <a:ext cx="1632000" cy="208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663014"/>
            <a:ext cx="361950" cy="38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9082" y="923872"/>
            <a:ext cx="1095375" cy="3937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5042" y="961654"/>
            <a:ext cx="1229797" cy="189925"/>
          </a:xfrm>
          <a:prstGeom prst="rect">
            <a:avLst/>
          </a:prstGeom>
          <a:solidFill>
            <a:srgbClr val="278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700" dirty="0"/>
              <a:t>Med.wanfangdata.com.cn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2452" y="418231"/>
            <a:ext cx="1256390" cy="3516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6" y="1400316"/>
            <a:ext cx="1125263" cy="11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致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490" y="582817"/>
            <a:ext cx="781050" cy="317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5242" y="1513087"/>
            <a:ext cx="2047875" cy="66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5242" y="1576592"/>
            <a:ext cx="2047875" cy="579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1701" y="2955455"/>
            <a:ext cx="1387322" cy="6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56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00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566682" y="625398"/>
            <a:ext cx="58866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242646" y="292896"/>
            <a:ext cx="292779" cy="205979"/>
            <a:chOff x="0" y="0"/>
            <a:chExt cx="1041399" cy="549275"/>
          </a:xfrm>
        </p:grpSpPr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6075295" y="241995"/>
            <a:ext cx="503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35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pPr algn="ctr"/>
              <a:t>‹#›</a:t>
            </a:fld>
            <a:r>
              <a:rPr lang="zh-CN" altLang="en-US" sz="135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34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342900" y="137147"/>
            <a:ext cx="755874" cy="3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8" r:id="rId3"/>
    <p:sldLayoutId id="2147483651" r:id="rId4"/>
    <p:sldLayoutId id="2147483660" r:id="rId5"/>
    <p:sldLayoutId id="2147483661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97" r:id="rId41"/>
    <p:sldLayoutId id="2147483699" r:id="rId4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3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0.jpg"/><Relationship Id="rId5" Type="http://schemas.openxmlformats.org/officeDocument/2006/relationships/image" Target="../media/image169.jpeg"/><Relationship Id="rId4" Type="http://schemas.openxmlformats.org/officeDocument/2006/relationships/image" Target="../media/image16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4" y="1625824"/>
            <a:ext cx="1295935" cy="12959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11138" y="1652867"/>
            <a:ext cx="46359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bg1"/>
                </a:solidFill>
              </a:rPr>
              <a:t>万方医学网文献检索技巧</a:t>
            </a:r>
          </a:p>
        </p:txBody>
      </p:sp>
      <p:sp>
        <p:nvSpPr>
          <p:cNvPr id="5" name="矩形 4"/>
          <p:cNvSpPr/>
          <p:nvPr/>
        </p:nvSpPr>
        <p:spPr>
          <a:xfrm>
            <a:off x="851354" y="3206079"/>
            <a:ext cx="3555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北京万方医学信息科技有限公司</a:t>
            </a:r>
            <a:endParaRPr lang="en-US" altLang="zh-CN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3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sp>
        <p:nvSpPr>
          <p:cNvPr id="20" name="Rounded Rectangle 25"/>
          <p:cNvSpPr/>
          <p:nvPr/>
        </p:nvSpPr>
        <p:spPr>
          <a:xfrm>
            <a:off x="389204" y="1357859"/>
            <a:ext cx="2538282" cy="706534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ounded Rectangle 13"/>
          <p:cNvSpPr/>
          <p:nvPr/>
        </p:nvSpPr>
        <p:spPr>
          <a:xfrm>
            <a:off x="395193" y="926900"/>
            <a:ext cx="2154251" cy="366745"/>
          </a:xfrm>
          <a:prstGeom prst="roundRect">
            <a:avLst/>
          </a:prstGeom>
          <a:solidFill>
            <a:srgbClr val="278A4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22" name="Chevron 20"/>
          <p:cNvSpPr/>
          <p:nvPr/>
        </p:nvSpPr>
        <p:spPr>
          <a:xfrm>
            <a:off x="2263917" y="1025142"/>
            <a:ext cx="123509" cy="216961"/>
          </a:xfrm>
          <a:prstGeom prst="chevron">
            <a:avLst>
              <a:gd name="adj" fmla="val 6052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Chevron 21"/>
          <p:cNvSpPr/>
          <p:nvPr/>
        </p:nvSpPr>
        <p:spPr>
          <a:xfrm>
            <a:off x="2186703" y="1025141"/>
            <a:ext cx="123509" cy="216961"/>
          </a:xfrm>
          <a:prstGeom prst="chevron">
            <a:avLst>
              <a:gd name="adj" fmla="val 6052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11"/>
          <p:cNvSpPr/>
          <p:nvPr/>
        </p:nvSpPr>
        <p:spPr>
          <a:xfrm>
            <a:off x="466346" y="957381"/>
            <a:ext cx="14890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500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中文会议论文</a:t>
            </a:r>
            <a:endParaRPr lang="en-US" altLang="ko-KR" sz="1500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5" name="Text Box 394"/>
          <p:cNvSpPr txBox="1">
            <a:spLocks noChangeArrowheads="1"/>
          </p:cNvSpPr>
          <p:nvPr/>
        </p:nvSpPr>
        <p:spPr bwMode="auto">
          <a:xfrm>
            <a:off x="419438" y="1293645"/>
            <a:ext cx="2542066" cy="720454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marL="257175" indent="-257175" algn="l" defTabSz="342900">
              <a:lnSpc>
                <a:spcPct val="15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zh-CN" sz="1350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49</a:t>
            </a:r>
            <a:r>
              <a:rPr lang="zh-CN" altLang="en-US" sz="1350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lang="zh-CN" altLang="en-US" sz="135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篇会议论文</a:t>
            </a:r>
            <a:endParaRPr lang="en-US" altLang="zh-CN" sz="135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indent="-257175" algn="l" defTabSz="342900">
              <a:lnSpc>
                <a:spcPct val="150000"/>
              </a:lnSpc>
              <a:spcBef>
                <a:spcPct val="20000"/>
              </a:spcBef>
              <a:buFont typeface="Arial"/>
              <a:buChar char="•"/>
            </a:pPr>
            <a:r>
              <a:rPr lang="zh-CN" altLang="en-US" sz="135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各大学协会主办学术会议</a:t>
            </a:r>
            <a:endParaRPr lang="en-US" altLang="zh-CN" sz="135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3" y="2788445"/>
            <a:ext cx="1822515" cy="3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3" y="1280546"/>
            <a:ext cx="1497907" cy="44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3" y="2312188"/>
            <a:ext cx="1423506" cy="36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3" y="3284475"/>
            <a:ext cx="1872918" cy="3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4" y="1818052"/>
            <a:ext cx="2010073" cy="4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155" y="2278934"/>
            <a:ext cx="3484448" cy="1399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959" y="4133220"/>
            <a:ext cx="66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       会议文献的特点是专业性强、并且能较全面、迅速地反应某一技术领域或学科发展水平、动态和趋势。</a:t>
            </a:r>
          </a:p>
        </p:txBody>
      </p:sp>
    </p:spTree>
    <p:extLst>
      <p:ext uri="{BB962C8B-B14F-4D97-AF65-F5344CB8AC3E}">
        <p14:creationId xmlns:p14="http://schemas.microsoft.com/office/powerpoint/2010/main" val="428629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192695"/>
              </p:ext>
            </p:extLst>
          </p:nvPr>
        </p:nvGraphicFramePr>
        <p:xfrm>
          <a:off x="587304" y="631122"/>
          <a:ext cx="5472432" cy="197457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68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50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视频</a:t>
                      </a:r>
                      <a:r>
                        <a:rPr lang="zh-CN" altLang="en-US" sz="1050" kern="100" dirty="0">
                          <a:effectLst/>
                        </a:rPr>
                        <a:t>分类（</a:t>
                      </a:r>
                      <a:r>
                        <a:rPr lang="en-US" altLang="zh-CN" sz="1050" kern="100" dirty="0">
                          <a:effectLst/>
                        </a:rPr>
                        <a:t>1273</a:t>
                      </a:r>
                      <a:r>
                        <a:rPr lang="zh-CN" altLang="en-US" sz="1050" kern="100" dirty="0">
                          <a:effectLst/>
                        </a:rPr>
                        <a:t>部）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0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中医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中医基础理论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中医诊断学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黄帝内经（王洪图）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中药学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方剂学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黄帝内经（杨旭）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伤寒论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金匮要略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温病学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3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西医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眼科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妇产科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儿科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普通外科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消化内</a:t>
                      </a: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科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耳鼻咽喉科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1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骨科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护理学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健康科普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1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其他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基本操作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01" y="2846123"/>
            <a:ext cx="2366521" cy="21808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46123"/>
            <a:ext cx="2555466" cy="2182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11" y="3204212"/>
            <a:ext cx="1577978" cy="10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41578"/>
              </p:ext>
            </p:extLst>
          </p:nvPr>
        </p:nvGraphicFramePr>
        <p:xfrm>
          <a:off x="835612" y="709931"/>
          <a:ext cx="5529678" cy="411065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150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14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effectLst/>
                        </a:rPr>
                        <a:t>图书分类（人民军医出版社，</a:t>
                      </a:r>
                      <a:r>
                        <a:rPr lang="en-US" altLang="zh-CN" sz="1050" kern="100" dirty="0">
                          <a:effectLst/>
                        </a:rPr>
                        <a:t>6309</a:t>
                      </a:r>
                      <a:r>
                        <a:rPr lang="zh-CN" altLang="en-US" sz="1050" kern="100" dirty="0">
                          <a:effectLst/>
                        </a:rPr>
                        <a:t>种）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3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内科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感染传染科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呼吸内科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神经内科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内科急症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内科实用手册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血液内科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消化内科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心血管内科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内分泌科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肿瘤科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临床内科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肾脏内科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1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外科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器官组织移植</a:t>
                      </a:r>
                      <a:endParaRPr lang="zh-CN" alt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烧伤整形美容外科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临床外科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心胸外科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骨科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外科急症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普外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神经外科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泌尿外科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150">
                <a:tc rowSpan="3">
                  <a:txBody>
                    <a:bodyPr/>
                    <a:lstStyle/>
                    <a:p>
                      <a:pPr marL="0" algn="ctr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中医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方药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中医理论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中西医结合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中医歌诀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外治技法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挂图图解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中医临床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150">
                <a:tc rowSpan="3">
                  <a:txBody>
                    <a:bodyPr/>
                    <a:lstStyle/>
                    <a:p>
                      <a:pPr marL="0" algn="ctr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科普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保健食谱食疗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美容美体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家庭用药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健康生活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妇儿保健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医学科普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常见病防治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性健康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150">
                <a:tc rowSpan="6">
                  <a:txBody>
                    <a:bodyPr/>
                    <a:lstStyle/>
                    <a:p>
                      <a:pPr marL="0" algn="ctr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其他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超声医学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检验医学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麻醉与疼痛医学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基础医学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口腔科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眼耳鼻喉科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考试辅导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特种医学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护理医学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全科医学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影像医学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康复理疗科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医院管理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妇产科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药物学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15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儿科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教材教辅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3429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34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/>
          <a:srcRect t="4646" r="6657" b="7546"/>
          <a:stretch/>
        </p:blipFill>
        <p:spPr>
          <a:xfrm>
            <a:off x="463149" y="2379545"/>
            <a:ext cx="603025" cy="6512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/>
          <a:srcRect l="5088" t="3510" r="5086" b="5619"/>
          <a:stretch/>
        </p:blipFill>
        <p:spPr>
          <a:xfrm>
            <a:off x="1571888" y="2379545"/>
            <a:ext cx="593961" cy="6512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/>
          <a:srcRect l="5863" t="2292" r="7161" b="3552"/>
          <a:stretch/>
        </p:blipFill>
        <p:spPr>
          <a:xfrm>
            <a:off x="2671564" y="2379545"/>
            <a:ext cx="568506" cy="65123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/>
          <a:srcRect l="6584" t="5137" r="6584" b="5548"/>
          <a:stretch/>
        </p:blipFill>
        <p:spPr>
          <a:xfrm>
            <a:off x="3745785" y="2379545"/>
            <a:ext cx="593961" cy="6326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/>
          <a:srcRect l="5449" t="3637" r="4175" b="4898"/>
          <a:stretch/>
        </p:blipFill>
        <p:spPr>
          <a:xfrm>
            <a:off x="4845461" y="2379545"/>
            <a:ext cx="576990" cy="63263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8"/>
          <a:srcRect l="6953" t="5865" r="6493" b="6704"/>
          <a:stretch/>
        </p:blipFill>
        <p:spPr>
          <a:xfrm>
            <a:off x="5928165" y="2379545"/>
            <a:ext cx="585476" cy="604722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379170" y="3040089"/>
            <a:ext cx="75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cs typeface="+mn-ea"/>
                <a:sym typeface="+mn-lt"/>
              </a:rPr>
              <a:t>疾病库</a:t>
            </a:r>
            <a:endParaRPr lang="en-US" altLang="zh-CN" sz="1100" dirty="0">
              <a:cs typeface="+mn-ea"/>
              <a:sym typeface="+mn-lt"/>
            </a:endParaRPr>
          </a:p>
          <a:p>
            <a:pPr algn="ctr"/>
            <a:r>
              <a:rPr lang="zh-CN" altLang="en-US" sz="1100" dirty="0">
                <a:cs typeface="+mn-ea"/>
                <a:sym typeface="+mn-lt"/>
              </a:rPr>
              <a:t>近</a:t>
            </a:r>
            <a:r>
              <a:rPr lang="en-US" altLang="zh-CN" sz="1100" dirty="0">
                <a:cs typeface="+mn-ea"/>
                <a:sym typeface="+mn-lt"/>
              </a:rPr>
              <a:t>4000</a:t>
            </a:r>
            <a:r>
              <a:rPr lang="zh-CN" altLang="en-US" sz="1100" dirty="0">
                <a:cs typeface="+mn-ea"/>
                <a:sym typeface="+mn-lt"/>
              </a:rPr>
              <a:t>种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609482" y="1317040"/>
            <a:ext cx="198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《</a:t>
            </a:r>
            <a:r>
              <a:rPr lang="zh-CN" altLang="en-US" sz="1400" dirty="0">
                <a:cs typeface="+mn-ea"/>
                <a:sym typeface="+mn-lt"/>
              </a:rPr>
              <a:t>中国医学临床百家</a:t>
            </a:r>
            <a:r>
              <a:rPr lang="en-US" altLang="zh-CN" sz="1400" dirty="0"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sz="1400" dirty="0">
                <a:cs typeface="+mn-ea"/>
                <a:sym typeface="+mn-lt"/>
              </a:rPr>
              <a:t>60</a:t>
            </a:r>
            <a:r>
              <a:rPr lang="zh-CN" altLang="en-US" sz="1400" dirty="0">
                <a:cs typeface="+mn-ea"/>
                <a:sym typeface="+mn-lt"/>
              </a:rPr>
              <a:t>本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471461" y="3040089"/>
            <a:ext cx="75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cs typeface="+mn-ea"/>
                <a:sym typeface="+mn-lt"/>
              </a:rPr>
              <a:t>检查库</a:t>
            </a:r>
            <a:endParaRPr lang="en-US" altLang="zh-CN" sz="1100" dirty="0">
              <a:cs typeface="+mn-ea"/>
              <a:sym typeface="+mn-lt"/>
            </a:endParaRPr>
          </a:p>
          <a:p>
            <a:pPr algn="ctr"/>
            <a:r>
              <a:rPr lang="en-US" altLang="zh-CN" sz="1100" dirty="0">
                <a:cs typeface="+mn-ea"/>
                <a:sym typeface="+mn-lt"/>
              </a:rPr>
              <a:t>1600</a:t>
            </a:r>
            <a:r>
              <a:rPr lang="zh-CN" altLang="en-US" sz="1100" dirty="0">
                <a:cs typeface="+mn-ea"/>
                <a:sym typeface="+mn-lt"/>
              </a:rPr>
              <a:t>余种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563752" y="3040089"/>
            <a:ext cx="75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cs typeface="+mn-ea"/>
                <a:sym typeface="+mn-lt"/>
              </a:rPr>
              <a:t>药品库</a:t>
            </a:r>
            <a:endParaRPr lang="en-US" altLang="zh-CN" sz="1100" dirty="0">
              <a:cs typeface="+mn-ea"/>
              <a:sym typeface="+mn-lt"/>
            </a:endParaRPr>
          </a:p>
          <a:p>
            <a:pPr algn="ctr"/>
            <a:r>
              <a:rPr lang="en-US" altLang="zh-CN" sz="1100" dirty="0">
                <a:cs typeface="+mn-ea"/>
                <a:sym typeface="+mn-lt"/>
              </a:rPr>
              <a:t>2100</a:t>
            </a:r>
            <a:r>
              <a:rPr lang="zh-CN" altLang="en-US" sz="1100" dirty="0">
                <a:cs typeface="+mn-ea"/>
                <a:sym typeface="+mn-lt"/>
              </a:rPr>
              <a:t>余种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656043" y="3040089"/>
            <a:ext cx="75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cs typeface="+mn-ea"/>
                <a:sym typeface="+mn-lt"/>
              </a:rPr>
              <a:t>指南共识</a:t>
            </a:r>
            <a:endParaRPr lang="en-US" altLang="zh-CN" sz="1100" dirty="0">
              <a:cs typeface="+mn-ea"/>
              <a:sym typeface="+mn-lt"/>
            </a:endParaRPr>
          </a:p>
          <a:p>
            <a:pPr algn="ctr"/>
            <a:r>
              <a:rPr lang="zh-CN" altLang="en-US" sz="1100" dirty="0">
                <a:cs typeface="+mn-ea"/>
                <a:sym typeface="+mn-lt"/>
              </a:rPr>
              <a:t>万余篇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748334" y="3040089"/>
            <a:ext cx="75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cs typeface="+mn-ea"/>
                <a:sym typeface="+mn-lt"/>
              </a:rPr>
              <a:t>循证文献</a:t>
            </a:r>
            <a:endParaRPr lang="en-US" altLang="zh-CN" sz="1100" dirty="0">
              <a:cs typeface="+mn-ea"/>
              <a:sym typeface="+mn-lt"/>
            </a:endParaRPr>
          </a:p>
          <a:p>
            <a:pPr algn="ctr"/>
            <a:r>
              <a:rPr lang="zh-CN" altLang="en-US" sz="1100" dirty="0">
                <a:cs typeface="+mn-ea"/>
                <a:sym typeface="+mn-lt"/>
              </a:rPr>
              <a:t>百万篇</a:t>
            </a: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840626" y="3040089"/>
            <a:ext cx="75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cs typeface="+mn-ea"/>
                <a:sym typeface="+mn-lt"/>
              </a:rPr>
              <a:t>病例文献</a:t>
            </a:r>
            <a:endParaRPr lang="en-US" altLang="zh-CN" sz="1100" dirty="0">
              <a:cs typeface="+mn-ea"/>
              <a:sym typeface="+mn-lt"/>
            </a:endParaRPr>
          </a:p>
          <a:p>
            <a:pPr algn="ctr"/>
            <a:r>
              <a:rPr lang="zh-CN" altLang="en-US" sz="1100" dirty="0">
                <a:cs typeface="+mn-ea"/>
                <a:sym typeface="+mn-lt"/>
              </a:rPr>
              <a:t>百万篇</a:t>
            </a:r>
            <a:endParaRPr lang="en-US" altLang="zh-CN" sz="1100" dirty="0"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7" y="1258608"/>
            <a:ext cx="501357" cy="82455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27" y="1188515"/>
            <a:ext cx="501357" cy="82455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80" y="1188515"/>
            <a:ext cx="501357" cy="824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33" y="1188515"/>
            <a:ext cx="501357" cy="8245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86" y="1188515"/>
            <a:ext cx="501357" cy="82455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7" y="1258608"/>
            <a:ext cx="501357" cy="82455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27" y="1258608"/>
            <a:ext cx="501357" cy="824558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96" y="1258608"/>
            <a:ext cx="501357" cy="824558"/>
          </a:xfrm>
          <a:prstGeom prst="rect">
            <a:avLst/>
          </a:prstGeom>
        </p:spPr>
      </p:pic>
      <p:pic>
        <p:nvPicPr>
          <p:cNvPr id="57" name="Picture 2" descr="http://lczl.med.wanfangdata.com.cn/Content/img/log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0" y="648805"/>
            <a:ext cx="2448832" cy="53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170" y="3551463"/>
            <a:ext cx="6395494" cy="14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4154556" y="9357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2" name="矩形 1"/>
          <p:cNvSpPr/>
          <p:nvPr/>
        </p:nvSpPr>
        <p:spPr>
          <a:xfrm>
            <a:off x="3067752" y="196668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万方医学网文献检索技巧</a:t>
            </a:r>
          </a:p>
        </p:txBody>
      </p:sp>
    </p:spTree>
    <p:extLst>
      <p:ext uri="{BB962C8B-B14F-4D97-AF65-F5344CB8AC3E}">
        <p14:creationId xmlns:p14="http://schemas.microsoft.com/office/powerpoint/2010/main" val="81745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2"/>
          <p:cNvSpPr>
            <a:spLocks noGrp="1"/>
          </p:cNvSpPr>
          <p:nvPr>
            <p:ph type="title"/>
          </p:nvPr>
        </p:nvSpPr>
        <p:spPr>
          <a:xfrm>
            <a:off x="1224116" y="136816"/>
            <a:ext cx="5416346" cy="255985"/>
          </a:xfrm>
        </p:spPr>
        <p:txBody>
          <a:bodyPr/>
          <a:lstStyle/>
          <a:p>
            <a:r>
              <a:rPr lang="zh-CN" altLang="en-US" dirty="0"/>
              <a:t>万方医学文献检索发现系统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0DF399-7739-46FC-A5EB-37AF5E23B133}"/>
              </a:ext>
            </a:extLst>
          </p:cNvPr>
          <p:cNvSpPr txBox="1">
            <a:spLocks/>
          </p:cNvSpPr>
          <p:nvPr/>
        </p:nvSpPr>
        <p:spPr>
          <a:xfrm>
            <a:off x="951610" y="669925"/>
            <a:ext cx="5059703" cy="435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访问</a:t>
            </a:r>
            <a:r>
              <a:rPr lang="en-US" altLang="zh-CN" dirty="0">
                <a:solidFill>
                  <a:schemeClr val="tx1"/>
                </a:solidFill>
              </a:rPr>
              <a:t>https://med.wanfangdata.com.cn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2CC34C-3AAC-48EB-8025-315B37BB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687"/>
            <a:ext cx="6858000" cy="39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17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49"/>
          <p:cNvGrpSpPr/>
          <p:nvPr/>
        </p:nvGrpSpPr>
        <p:grpSpPr>
          <a:xfrm>
            <a:off x="494261" y="984800"/>
            <a:ext cx="1807369" cy="524351"/>
            <a:chOff x="23018" y="1958995"/>
            <a:chExt cx="2409612" cy="698969"/>
          </a:xfrm>
        </p:grpSpPr>
        <p:sp>
          <p:nvSpPr>
            <p:cNvPr id="42" name="TextBox 21"/>
            <p:cNvSpPr txBox="1"/>
            <p:nvPr/>
          </p:nvSpPr>
          <p:spPr>
            <a:xfrm>
              <a:off x="23018" y="2123165"/>
              <a:ext cx="707824" cy="400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F0720A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快速</a:t>
              </a:r>
            </a:p>
          </p:txBody>
        </p:sp>
        <p:sp>
          <p:nvSpPr>
            <p:cNvPr id="43" name="右箭头 42"/>
            <p:cNvSpPr/>
            <p:nvPr/>
          </p:nvSpPr>
          <p:spPr>
            <a:xfrm>
              <a:off x="882611" y="1958995"/>
              <a:ext cx="1550019" cy="698969"/>
            </a:xfrm>
            <a:prstGeom prst="rightArrow">
              <a:avLst/>
            </a:prstGeom>
            <a:solidFill>
              <a:schemeClr val="accent1">
                <a:tint val="6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tx2"/>
                  </a:solidFill>
                </a:rPr>
                <a:t>一框式检索</a:t>
              </a:r>
            </a:p>
          </p:txBody>
        </p:sp>
      </p:grpSp>
      <p:sp>
        <p:nvSpPr>
          <p:cNvPr id="45" name="TextBox 51"/>
          <p:cNvSpPr txBox="1"/>
          <p:nvPr/>
        </p:nvSpPr>
        <p:spPr>
          <a:xfrm>
            <a:off x="505442" y="187041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rgbClr val="F0720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精准</a:t>
            </a:r>
          </a:p>
        </p:txBody>
      </p:sp>
      <p:sp>
        <p:nvSpPr>
          <p:cNvPr id="46" name="右箭头 45"/>
          <p:cNvSpPr/>
          <p:nvPr/>
        </p:nvSpPr>
        <p:spPr>
          <a:xfrm>
            <a:off x="1145999" y="1748323"/>
            <a:ext cx="1162514" cy="524227"/>
          </a:xfrm>
          <a:prstGeom prst="rightArrow">
            <a:avLst/>
          </a:prstGeom>
          <a:solidFill>
            <a:schemeClr val="accent1">
              <a:tint val="6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tx2"/>
                </a:solidFill>
              </a:rPr>
              <a:t>高级检索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84" y="2776448"/>
            <a:ext cx="2965075" cy="13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50"/>
          <p:cNvSpPr txBox="1"/>
          <p:nvPr/>
        </p:nvSpPr>
        <p:spPr>
          <a:xfrm>
            <a:off x="554953" y="2867888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rgbClr val="F0720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专业</a:t>
            </a:r>
          </a:p>
        </p:txBody>
      </p:sp>
      <p:sp>
        <p:nvSpPr>
          <p:cNvPr id="50" name="右箭头 49"/>
          <p:cNvSpPr/>
          <p:nvPr/>
        </p:nvSpPr>
        <p:spPr>
          <a:xfrm>
            <a:off x="1139013" y="2776448"/>
            <a:ext cx="1162514" cy="52422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tx2"/>
                </a:solidFill>
              </a:rPr>
              <a:t>专业检索</a:t>
            </a: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1224116" y="137147"/>
            <a:ext cx="5416346" cy="255985"/>
          </a:xfrm>
        </p:spPr>
        <p:txBody>
          <a:bodyPr/>
          <a:lstStyle/>
          <a:p>
            <a:r>
              <a:rPr lang="zh-CN" altLang="en-US" dirty="0"/>
              <a:t>万方医学文献检索发现系统</a:t>
            </a:r>
            <a:r>
              <a:rPr lang="en-US" altLang="zh-CN" dirty="0"/>
              <a:t>—</a:t>
            </a:r>
            <a:r>
              <a:rPr lang="zh-CN" altLang="en-US" dirty="0"/>
              <a:t>检索途径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0556" y="871781"/>
            <a:ext cx="3455678" cy="536258"/>
          </a:xfrm>
          <a:prstGeom prst="rect">
            <a:avLst/>
          </a:prstGeom>
          <a:gradFill>
            <a:gsLst>
              <a:gs pos="0">
                <a:srgbClr val="ED9C00"/>
              </a:gs>
              <a:gs pos="98000">
                <a:srgbClr val="9E8F5F">
                  <a:alpha val="100000"/>
                </a:srgbClr>
              </a:gs>
              <a:gs pos="10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16200000" scaled="0"/>
          </a:gradFill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C39845C-1DEA-43BB-AEE1-4068210FF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284" y="1408039"/>
            <a:ext cx="2891410" cy="12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3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12"/>
          <p:cNvSpPr txBox="1"/>
          <p:nvPr/>
        </p:nvSpPr>
        <p:spPr>
          <a:xfrm>
            <a:off x="-975751" y="3463410"/>
            <a:ext cx="37660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32293" y="75787"/>
            <a:ext cx="580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1 </a:t>
            </a:r>
            <a:r>
              <a:rPr lang="zh-CN" altLang="en-US" b="1" dirty="0">
                <a:solidFill>
                  <a:schemeClr val="bg1"/>
                </a:solidFill>
              </a:rPr>
              <a:t>获得性社区肺炎文献的检索方法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EFA59B-93FE-403E-84BC-6337877BCD9C}"/>
              </a:ext>
            </a:extLst>
          </p:cNvPr>
          <p:cNvSpPr txBox="1"/>
          <p:nvPr/>
        </p:nvSpPr>
        <p:spPr>
          <a:xfrm>
            <a:off x="176871" y="1469705"/>
            <a:ext cx="274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检索词：社区获得性肺炎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98DC56C-5930-4180-AAA5-25A4F2611BDB}"/>
              </a:ext>
            </a:extLst>
          </p:cNvPr>
          <p:cNvSpPr txBox="1"/>
          <p:nvPr/>
        </p:nvSpPr>
        <p:spPr>
          <a:xfrm>
            <a:off x="3446112" y="1477935"/>
            <a:ext cx="253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检索方法：一框式检索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80270F8-A1FC-4B9E-9F60-CAD43478BA7A}"/>
              </a:ext>
            </a:extLst>
          </p:cNvPr>
          <p:cNvSpPr txBox="1"/>
          <p:nvPr/>
        </p:nvSpPr>
        <p:spPr>
          <a:xfrm>
            <a:off x="95249" y="733922"/>
            <a:ext cx="653848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         社区获得性肺炎</a:t>
            </a:r>
            <a:r>
              <a:rPr lang="en-US" altLang="zh-CN" sz="1400" dirty="0"/>
              <a:t>(Community Acquired Pneumonia</a:t>
            </a:r>
            <a:r>
              <a:rPr lang="zh-CN" altLang="en-US" sz="1400" dirty="0"/>
              <a:t>，</a:t>
            </a:r>
            <a:r>
              <a:rPr lang="en-US" altLang="zh-CN" sz="1400" dirty="0"/>
              <a:t>CAP)</a:t>
            </a:r>
            <a:r>
              <a:rPr lang="zh-CN" altLang="en-US" sz="1400" dirty="0"/>
              <a:t>是指在医院以外发生的肺实质感染性炎症，包括在医院以外获得感染而在入院后发病的肺炎。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26EA6F-56F7-4461-B366-DAA49C8C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672"/>
            <a:ext cx="6858000" cy="17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2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0BDB6C-C8FE-4C0C-9466-4FF658EA4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691397"/>
            <a:ext cx="6172200" cy="3849605"/>
          </a:xfrm>
          <a:prstGeom prst="rect">
            <a:avLst/>
          </a:prstGeom>
        </p:spPr>
      </p:pic>
      <p:sp>
        <p:nvSpPr>
          <p:cNvPr id="51" name="文本框 12"/>
          <p:cNvSpPr txBox="1"/>
          <p:nvPr/>
        </p:nvSpPr>
        <p:spPr>
          <a:xfrm>
            <a:off x="-975751" y="3463410"/>
            <a:ext cx="37660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B1635E2-CCFF-4885-912B-70AA6D6CF4F6}"/>
              </a:ext>
            </a:extLst>
          </p:cNvPr>
          <p:cNvSpPr/>
          <p:nvPr/>
        </p:nvSpPr>
        <p:spPr>
          <a:xfrm>
            <a:off x="342900" y="923918"/>
            <a:ext cx="1435100" cy="27066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772DE8A-594A-4E23-8CAD-5FCB52AF3691}"/>
              </a:ext>
            </a:extLst>
          </p:cNvPr>
          <p:cNvSpPr/>
          <p:nvPr/>
        </p:nvSpPr>
        <p:spPr>
          <a:xfrm>
            <a:off x="1308100" y="1609718"/>
            <a:ext cx="469900" cy="27066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17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4F1E6A-FF63-4E07-BABF-06157CD1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782369"/>
            <a:ext cx="6350000" cy="393137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866F37C-C23F-4832-9064-09942BF38F3F}"/>
              </a:ext>
            </a:extLst>
          </p:cNvPr>
          <p:cNvSpPr/>
          <p:nvPr/>
        </p:nvSpPr>
        <p:spPr>
          <a:xfrm>
            <a:off x="247650" y="1017584"/>
            <a:ext cx="1460500" cy="53358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12F3D74-EDEF-46DE-9980-434C31004D7B}"/>
              </a:ext>
            </a:extLst>
          </p:cNvPr>
          <p:cNvSpPr/>
          <p:nvPr/>
        </p:nvSpPr>
        <p:spPr>
          <a:xfrm>
            <a:off x="247650" y="2967599"/>
            <a:ext cx="509549" cy="32971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8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380838" y="1533299"/>
            <a:ext cx="4318726" cy="429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25368" y="2367494"/>
            <a:ext cx="4274196" cy="429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62816" y="870496"/>
            <a:ext cx="1606626" cy="512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008000"/>
                </a:solidFill>
                <a:ea typeface="微软雅黑"/>
              </a:rPr>
              <a:t>目</a:t>
            </a:r>
            <a:r>
              <a:rPr kumimoji="1" lang="en-US" altLang="zh-CN" sz="2800" b="1" dirty="0">
                <a:solidFill>
                  <a:srgbClr val="008000"/>
                </a:solidFill>
                <a:ea typeface="微软雅黑"/>
              </a:rPr>
              <a:t>       </a:t>
            </a:r>
            <a:r>
              <a:rPr kumimoji="1" lang="zh-CN" altLang="en-US" sz="2800" b="1" dirty="0">
                <a:solidFill>
                  <a:srgbClr val="008000"/>
                </a:solidFill>
                <a:ea typeface="微软雅黑"/>
              </a:rPr>
              <a:t>录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71" y="1536210"/>
            <a:ext cx="536274" cy="4262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087519" y="158841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雅黑"/>
              </a:rPr>
              <a:t>一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71" y="2360057"/>
            <a:ext cx="536274" cy="4262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081888" y="239210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雅黑"/>
              </a:rPr>
              <a:t>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7329" y="1578577"/>
            <a:ext cx="4003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万方医学收录资源介绍</a:t>
            </a:r>
          </a:p>
        </p:txBody>
      </p:sp>
      <p:sp>
        <p:nvSpPr>
          <p:cNvPr id="2" name="矩形 1"/>
          <p:cNvSpPr/>
          <p:nvPr/>
        </p:nvSpPr>
        <p:spPr>
          <a:xfrm>
            <a:off x="2647329" y="2413221"/>
            <a:ext cx="4003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万方医学网文献检索技巧</a:t>
            </a:r>
          </a:p>
        </p:txBody>
      </p:sp>
      <p:sp>
        <p:nvSpPr>
          <p:cNvPr id="14" name="文本框 33"/>
          <p:cNvSpPr txBox="1"/>
          <p:nvPr/>
        </p:nvSpPr>
        <p:spPr>
          <a:xfrm>
            <a:off x="2081888" y="313450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雅黑"/>
              </a:rPr>
              <a:t>三</a:t>
            </a:r>
          </a:p>
        </p:txBody>
      </p:sp>
      <p:sp>
        <p:nvSpPr>
          <p:cNvPr id="13" name="矩形 12"/>
          <p:cNvSpPr/>
          <p:nvPr/>
        </p:nvSpPr>
        <p:spPr>
          <a:xfrm>
            <a:off x="2425368" y="3157399"/>
            <a:ext cx="4274196" cy="429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latin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71" y="3149215"/>
            <a:ext cx="536274" cy="4262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1888" y="318126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雅黑"/>
              </a:rPr>
              <a:t>三</a:t>
            </a:r>
          </a:p>
        </p:txBody>
      </p:sp>
      <p:sp>
        <p:nvSpPr>
          <p:cNvPr id="17" name="矩形 16"/>
          <p:cNvSpPr/>
          <p:nvPr/>
        </p:nvSpPr>
        <p:spPr>
          <a:xfrm>
            <a:off x="2696161" y="3193038"/>
            <a:ext cx="4003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万方医学网个人账号注册与加入机构馆</a:t>
            </a:r>
          </a:p>
        </p:txBody>
      </p:sp>
      <p:sp>
        <p:nvSpPr>
          <p:cNvPr id="18" name="文本框 33">
            <a:extLst>
              <a:ext uri="{FF2B5EF4-FFF2-40B4-BE49-F238E27FC236}">
                <a16:creationId xmlns:a16="http://schemas.microsoft.com/office/drawing/2014/main" id="{01972F21-499C-4B45-B3B7-E84393F3B298}"/>
              </a:ext>
            </a:extLst>
          </p:cNvPr>
          <p:cNvSpPr txBox="1"/>
          <p:nvPr/>
        </p:nvSpPr>
        <p:spPr>
          <a:xfrm>
            <a:off x="2081888" y="390138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雅黑"/>
              </a:rPr>
              <a:t>三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009E430-0F0E-493E-9272-B7E812C8E266}"/>
              </a:ext>
            </a:extLst>
          </p:cNvPr>
          <p:cNvSpPr/>
          <p:nvPr/>
        </p:nvSpPr>
        <p:spPr>
          <a:xfrm>
            <a:off x="2425368" y="3924277"/>
            <a:ext cx="4274196" cy="429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latin typeface="+mn-ea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39E05EF-C029-46EF-977C-13C33F91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71" y="3916093"/>
            <a:ext cx="536274" cy="4262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E40766B-0343-4276-97C6-F462AA84F211}"/>
              </a:ext>
            </a:extLst>
          </p:cNvPr>
          <p:cNvSpPr txBox="1"/>
          <p:nvPr/>
        </p:nvSpPr>
        <p:spPr>
          <a:xfrm>
            <a:off x="2081888" y="39481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雅黑"/>
              </a:rPr>
              <a:t>四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452C604-8CF3-457D-8C54-5D075E6CF63E}"/>
              </a:ext>
            </a:extLst>
          </p:cNvPr>
          <p:cNvSpPr/>
          <p:nvPr/>
        </p:nvSpPr>
        <p:spPr>
          <a:xfrm>
            <a:off x="2696161" y="3959916"/>
            <a:ext cx="4003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万方医学网抗击疫情专题</a:t>
            </a:r>
          </a:p>
        </p:txBody>
      </p:sp>
    </p:spTree>
    <p:extLst>
      <p:ext uri="{BB962C8B-B14F-4D97-AF65-F5344CB8AC3E}">
        <p14:creationId xmlns:p14="http://schemas.microsoft.com/office/powerpoint/2010/main" val="351391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D8B29A-E9E6-489A-AAB1-22C2801B7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6" y="674685"/>
            <a:ext cx="3223414" cy="3046415"/>
          </a:xfrm>
          <a:prstGeom prst="rect">
            <a:avLst/>
          </a:prstGeom>
        </p:spPr>
      </p:pic>
      <p:sp>
        <p:nvSpPr>
          <p:cNvPr id="51" name="文本框 12"/>
          <p:cNvSpPr txBox="1"/>
          <p:nvPr/>
        </p:nvSpPr>
        <p:spPr>
          <a:xfrm>
            <a:off x="-975751" y="3463410"/>
            <a:ext cx="37660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B542CB2-AB05-420E-89ED-DB1343380840}"/>
              </a:ext>
            </a:extLst>
          </p:cNvPr>
          <p:cNvSpPr/>
          <p:nvPr/>
        </p:nvSpPr>
        <p:spPr>
          <a:xfrm>
            <a:off x="203200" y="971550"/>
            <a:ext cx="1343627" cy="2392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8CBF70-F0F7-4643-AFEB-AF7D73934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921" y="1495087"/>
            <a:ext cx="3114594" cy="294320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DE3563B-DB3D-4B33-8790-0BCA6446CB98}"/>
              </a:ext>
            </a:extLst>
          </p:cNvPr>
          <p:cNvSpPr/>
          <p:nvPr/>
        </p:nvSpPr>
        <p:spPr>
          <a:xfrm>
            <a:off x="3568921" y="1993167"/>
            <a:ext cx="1371821" cy="2189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9273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12"/>
          <p:cNvSpPr txBox="1"/>
          <p:nvPr/>
        </p:nvSpPr>
        <p:spPr>
          <a:xfrm>
            <a:off x="-975751" y="3463410"/>
            <a:ext cx="37660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9399B0EB-8F80-4752-BDBE-1B1125EFC0C4}"/>
              </a:ext>
            </a:extLst>
          </p:cNvPr>
          <p:cNvSpPr txBox="1"/>
          <p:nvPr/>
        </p:nvSpPr>
        <p:spPr>
          <a:xfrm>
            <a:off x="-1050702" y="3463410"/>
            <a:ext cx="37660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977B874-BA6A-4A6C-B43D-3B8E30DE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775748"/>
            <a:ext cx="6134100" cy="38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5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8A7C2A-28F9-4125-BE76-E1EAA229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0" y="1122514"/>
            <a:ext cx="1737981" cy="2039786"/>
          </a:xfrm>
          <a:prstGeom prst="rect">
            <a:avLst/>
          </a:prstGeom>
        </p:spPr>
      </p:pic>
      <p:sp>
        <p:nvSpPr>
          <p:cNvPr id="51" name="文本框 12"/>
          <p:cNvSpPr txBox="1"/>
          <p:nvPr/>
        </p:nvSpPr>
        <p:spPr>
          <a:xfrm>
            <a:off x="-975751" y="3463410"/>
            <a:ext cx="376608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F7E1E96-370B-4A1F-8FB4-07A378326A65}"/>
              </a:ext>
            </a:extLst>
          </p:cNvPr>
          <p:cNvSpPr/>
          <p:nvPr/>
        </p:nvSpPr>
        <p:spPr>
          <a:xfrm>
            <a:off x="1308099" y="2840814"/>
            <a:ext cx="529031" cy="2848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4539B03-9FF0-4985-ADE8-EACAD5293C22}"/>
              </a:ext>
            </a:extLst>
          </p:cNvPr>
          <p:cNvSpPr/>
          <p:nvPr/>
        </p:nvSpPr>
        <p:spPr>
          <a:xfrm>
            <a:off x="124056" y="1714054"/>
            <a:ext cx="1713075" cy="2848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4FBB77-C6EB-4760-9709-11DF9C6D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340" y="860939"/>
            <a:ext cx="4852510" cy="30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79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BBC0C3-59D0-46E8-BBF4-23B32BE9C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7" y="650480"/>
            <a:ext cx="2068849" cy="213387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F77E5A9-C032-4191-AA93-48A5D3C344CC}"/>
              </a:ext>
            </a:extLst>
          </p:cNvPr>
          <p:cNvSpPr/>
          <p:nvPr/>
        </p:nvSpPr>
        <p:spPr>
          <a:xfrm>
            <a:off x="84154" y="2408875"/>
            <a:ext cx="1431561" cy="2848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8C8F0E-D226-4C96-BDCE-983E9B0F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67" y="676826"/>
            <a:ext cx="1992991" cy="2081177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04573DE-8840-4610-9C28-B590BF672CC9}"/>
              </a:ext>
            </a:extLst>
          </p:cNvPr>
          <p:cNvSpPr/>
          <p:nvPr/>
        </p:nvSpPr>
        <p:spPr>
          <a:xfrm>
            <a:off x="2391261" y="2406898"/>
            <a:ext cx="1425024" cy="2848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7E0AEC2D-533E-4AE4-B03B-43D9249467DB}"/>
              </a:ext>
            </a:extLst>
          </p:cNvPr>
          <p:cNvSpPr/>
          <p:nvPr/>
        </p:nvSpPr>
        <p:spPr>
          <a:xfrm>
            <a:off x="2092017" y="1339514"/>
            <a:ext cx="29615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5945C2D-D74E-4BB9-902F-8CFDC7920F2C}"/>
              </a:ext>
            </a:extLst>
          </p:cNvPr>
          <p:cNvSpPr txBox="1"/>
          <p:nvPr/>
        </p:nvSpPr>
        <p:spPr>
          <a:xfrm>
            <a:off x="331314" y="4788395"/>
            <a:ext cx="319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经年份筛选后，检索到</a:t>
            </a:r>
            <a:r>
              <a:rPr lang="en-US" altLang="zh-CN" sz="1400" dirty="0"/>
              <a:t>159</a:t>
            </a:r>
            <a:r>
              <a:rPr lang="zh-CN" altLang="en-US" sz="1400" dirty="0"/>
              <a:t>条检索结果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1605E3-B546-47F0-8537-36583148F594}"/>
              </a:ext>
            </a:extLst>
          </p:cNvPr>
          <p:cNvSpPr txBox="1"/>
          <p:nvPr/>
        </p:nvSpPr>
        <p:spPr>
          <a:xfrm>
            <a:off x="3521549" y="4761394"/>
            <a:ext cx="3416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经发布时间筛选后，检索到</a:t>
            </a:r>
            <a:r>
              <a:rPr lang="en-US" altLang="zh-CN" sz="1400" dirty="0"/>
              <a:t>2</a:t>
            </a:r>
            <a:r>
              <a:rPr lang="zh-CN" altLang="en-US" sz="1400" dirty="0"/>
              <a:t>条检索结果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F3646A-DC4D-49AC-BF4C-B9A3B427D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" y="3028573"/>
            <a:ext cx="2736850" cy="16935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26AE9D-988B-4988-884A-8F599B4DC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771" y="751440"/>
            <a:ext cx="2101958" cy="16574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A67017-5A8D-4323-8783-6E93DBD9A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962" y="3013929"/>
            <a:ext cx="2514088" cy="16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8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97FAFB-119C-4CAD-8CB3-8EBB2E55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31" y="703414"/>
            <a:ext cx="3234626" cy="18057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5582BB-CD2C-4947-A452-35F6FE720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51" y="2934767"/>
            <a:ext cx="3336603" cy="18658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50118E-FFEC-4598-8F44-E9AE7AD8A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22" y="888701"/>
            <a:ext cx="2140060" cy="1492327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9134B62-888A-4300-AF11-86B2C8B85B81}"/>
              </a:ext>
            </a:extLst>
          </p:cNvPr>
          <p:cNvSpPr/>
          <p:nvPr/>
        </p:nvSpPr>
        <p:spPr>
          <a:xfrm>
            <a:off x="147922" y="2024648"/>
            <a:ext cx="2140060" cy="35637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C341313-B421-48C0-9C0C-DE1F568DB421}"/>
              </a:ext>
            </a:extLst>
          </p:cNvPr>
          <p:cNvSpPr/>
          <p:nvPr/>
        </p:nvSpPr>
        <p:spPr>
          <a:xfrm>
            <a:off x="3832206" y="1010282"/>
            <a:ext cx="2143143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CA22BF-D7DA-4F2A-AB9D-AC42CAE0DB3C}"/>
              </a:ext>
            </a:extLst>
          </p:cNvPr>
          <p:cNvSpPr txBox="1"/>
          <p:nvPr/>
        </p:nvSpPr>
        <p:spPr>
          <a:xfrm>
            <a:off x="564113" y="2474166"/>
            <a:ext cx="195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选中定制筛选项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4951199-781F-471C-A0A1-34C7A4DED876}"/>
              </a:ext>
            </a:extLst>
          </p:cNvPr>
          <p:cNvSpPr/>
          <p:nvPr/>
        </p:nvSpPr>
        <p:spPr>
          <a:xfrm>
            <a:off x="695885" y="3223946"/>
            <a:ext cx="2180665" cy="3132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84EB74AD-3F91-496D-9C50-CC36030F3197}"/>
              </a:ext>
            </a:extLst>
          </p:cNvPr>
          <p:cNvSpPr/>
          <p:nvPr/>
        </p:nvSpPr>
        <p:spPr>
          <a:xfrm>
            <a:off x="2458387" y="1271187"/>
            <a:ext cx="479685" cy="527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90E421F4-C3B4-4C4C-8DA3-38655342124D}"/>
              </a:ext>
            </a:extLst>
          </p:cNvPr>
          <p:cNvSpPr/>
          <p:nvPr/>
        </p:nvSpPr>
        <p:spPr>
          <a:xfrm>
            <a:off x="3693683" y="3537200"/>
            <a:ext cx="479685" cy="527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4F47DE-ED66-4511-8C47-0344127D7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085" y="3175489"/>
            <a:ext cx="2114659" cy="13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2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0EC855-BACC-46B9-9A37-524934BD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8" y="674653"/>
            <a:ext cx="2108308" cy="426106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056842E-27D9-4129-A5CE-D4D3E2D9ABA4}"/>
              </a:ext>
            </a:extLst>
          </p:cNvPr>
          <p:cNvSpPr/>
          <p:nvPr/>
        </p:nvSpPr>
        <p:spPr>
          <a:xfrm>
            <a:off x="71788" y="1082464"/>
            <a:ext cx="2121009" cy="2919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409EB35-2451-42B4-965F-9310F33F8A34}"/>
              </a:ext>
            </a:extLst>
          </p:cNvPr>
          <p:cNvSpPr/>
          <p:nvPr/>
        </p:nvSpPr>
        <p:spPr>
          <a:xfrm>
            <a:off x="1593849" y="4562579"/>
            <a:ext cx="574691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4D07F050-266B-404D-A16A-EE76DC98460B}"/>
              </a:ext>
            </a:extLst>
          </p:cNvPr>
          <p:cNvSpPr/>
          <p:nvPr/>
        </p:nvSpPr>
        <p:spPr>
          <a:xfrm>
            <a:off x="2344329" y="2315979"/>
            <a:ext cx="494675" cy="5021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E0D18-B11D-4F51-8361-05C33A13B971}"/>
              </a:ext>
            </a:extLst>
          </p:cNvPr>
          <p:cNvSpPr txBox="1"/>
          <p:nvPr/>
        </p:nvSpPr>
        <p:spPr>
          <a:xfrm>
            <a:off x="2720956" y="770282"/>
            <a:ext cx="396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经过期刊筛选后，得到检索结果</a:t>
            </a:r>
            <a:r>
              <a:rPr lang="en-US" altLang="zh-CN" dirty="0"/>
              <a:t>235</a:t>
            </a:r>
            <a:r>
              <a:rPr lang="zh-CN" altLang="en-US" dirty="0"/>
              <a:t>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B2CAB1-7550-4160-9031-05937662E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04" y="1244132"/>
            <a:ext cx="3867785" cy="3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9AEFE2-AA12-4949-8104-84940E323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46" y="677277"/>
            <a:ext cx="2133710" cy="421026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0E0D18-B11D-4F51-8361-05C33A13B971}"/>
              </a:ext>
            </a:extLst>
          </p:cNvPr>
          <p:cNvSpPr txBox="1"/>
          <p:nvPr/>
        </p:nvSpPr>
        <p:spPr>
          <a:xfrm>
            <a:off x="2720956" y="770282"/>
            <a:ext cx="396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经过作者筛选后，得到检索结果</a:t>
            </a:r>
            <a:r>
              <a:rPr lang="en-US" altLang="zh-CN" dirty="0"/>
              <a:t>27</a:t>
            </a:r>
            <a:r>
              <a:rPr lang="zh-CN" altLang="en-US" dirty="0"/>
              <a:t>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281F850-3BF1-47A5-84A9-B7FDB2ACD836}"/>
              </a:ext>
            </a:extLst>
          </p:cNvPr>
          <p:cNvSpPr/>
          <p:nvPr/>
        </p:nvSpPr>
        <p:spPr>
          <a:xfrm>
            <a:off x="203896" y="1101224"/>
            <a:ext cx="2052714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667BCE9-2836-4315-9BAF-3D8E5CD8C416}"/>
              </a:ext>
            </a:extLst>
          </p:cNvPr>
          <p:cNvSpPr/>
          <p:nvPr/>
        </p:nvSpPr>
        <p:spPr>
          <a:xfrm>
            <a:off x="1672036" y="4592578"/>
            <a:ext cx="633820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1DBE2DDA-94FF-46CB-9EE4-EC80419743CC}"/>
              </a:ext>
            </a:extLst>
          </p:cNvPr>
          <p:cNvSpPr/>
          <p:nvPr/>
        </p:nvSpPr>
        <p:spPr>
          <a:xfrm>
            <a:off x="2366162" y="2260559"/>
            <a:ext cx="494675" cy="5021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39AC18-191B-4B9F-B314-40F9605BD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49" y="1227692"/>
            <a:ext cx="3813005" cy="31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7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8D35ED-E417-4234-B7F6-2B5F0793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29" y="655050"/>
            <a:ext cx="2140060" cy="42547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0E0D18-B11D-4F51-8361-05C33A13B971}"/>
              </a:ext>
            </a:extLst>
          </p:cNvPr>
          <p:cNvSpPr txBox="1"/>
          <p:nvPr/>
        </p:nvSpPr>
        <p:spPr>
          <a:xfrm>
            <a:off x="2449260" y="770282"/>
            <a:ext cx="432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经过作者单位筛选后，得到检索结果</a:t>
            </a:r>
            <a:r>
              <a:rPr lang="en-US" altLang="zh-CN" dirty="0"/>
              <a:t>66</a:t>
            </a:r>
            <a:r>
              <a:rPr lang="zh-CN" altLang="en-US" dirty="0"/>
              <a:t>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281F850-3BF1-47A5-84A9-B7FDB2ACD836}"/>
              </a:ext>
            </a:extLst>
          </p:cNvPr>
          <p:cNvSpPr/>
          <p:nvPr/>
        </p:nvSpPr>
        <p:spPr>
          <a:xfrm>
            <a:off x="193729" y="1034230"/>
            <a:ext cx="2114659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667BCE9-2836-4315-9BAF-3D8E5CD8C416}"/>
              </a:ext>
            </a:extLst>
          </p:cNvPr>
          <p:cNvSpPr/>
          <p:nvPr/>
        </p:nvSpPr>
        <p:spPr>
          <a:xfrm>
            <a:off x="1674568" y="4561398"/>
            <a:ext cx="633820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1DBE2DDA-94FF-46CB-9EE4-EC80419743CC}"/>
              </a:ext>
            </a:extLst>
          </p:cNvPr>
          <p:cNvSpPr/>
          <p:nvPr/>
        </p:nvSpPr>
        <p:spPr>
          <a:xfrm>
            <a:off x="2449260" y="2280239"/>
            <a:ext cx="494675" cy="5021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A39682-8F6C-4EA7-BAE4-36707691F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406" y="1472819"/>
            <a:ext cx="3580030" cy="29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7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9D9BE4-7F1F-43D5-8FB1-182B801A2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56" y="1245448"/>
            <a:ext cx="3484105" cy="285665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C5C91F-7E8E-4286-8E16-0C156E381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29" y="1024043"/>
            <a:ext cx="2121009" cy="320691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0E0D18-B11D-4F51-8361-05C33A13B971}"/>
              </a:ext>
            </a:extLst>
          </p:cNvPr>
          <p:cNvSpPr txBox="1"/>
          <p:nvPr/>
        </p:nvSpPr>
        <p:spPr>
          <a:xfrm>
            <a:off x="2449260" y="770282"/>
            <a:ext cx="432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经过收录源筛选后，得到检索结果</a:t>
            </a:r>
            <a:r>
              <a:rPr lang="en-US" altLang="zh-CN" dirty="0"/>
              <a:t>1235</a:t>
            </a:r>
            <a:r>
              <a:rPr lang="zh-CN" altLang="en-US" dirty="0"/>
              <a:t>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281F850-3BF1-47A5-84A9-B7FDB2ACD836}"/>
              </a:ext>
            </a:extLst>
          </p:cNvPr>
          <p:cNvSpPr/>
          <p:nvPr/>
        </p:nvSpPr>
        <p:spPr>
          <a:xfrm>
            <a:off x="193729" y="2094608"/>
            <a:ext cx="2114659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667BCE9-2836-4315-9BAF-3D8E5CD8C416}"/>
              </a:ext>
            </a:extLst>
          </p:cNvPr>
          <p:cNvSpPr/>
          <p:nvPr/>
        </p:nvSpPr>
        <p:spPr>
          <a:xfrm>
            <a:off x="1720850" y="3875328"/>
            <a:ext cx="566066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1DBE2DDA-94FF-46CB-9EE4-EC80419743CC}"/>
              </a:ext>
            </a:extLst>
          </p:cNvPr>
          <p:cNvSpPr/>
          <p:nvPr/>
        </p:nvSpPr>
        <p:spPr>
          <a:xfrm>
            <a:off x="2449260" y="2280239"/>
            <a:ext cx="494675" cy="5021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7864E82-3AFF-4485-BA48-89435B983584}"/>
              </a:ext>
            </a:extLst>
          </p:cNvPr>
          <p:cNvSpPr/>
          <p:nvPr/>
        </p:nvSpPr>
        <p:spPr>
          <a:xfrm>
            <a:off x="200079" y="2427669"/>
            <a:ext cx="2114659" cy="2968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83473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E52B3C6-7548-4041-ADB3-443AE47A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9" y="646166"/>
            <a:ext cx="2265112" cy="184182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2432F94D-176C-4156-85D1-4A20AF3A8D35}"/>
              </a:ext>
            </a:extLst>
          </p:cNvPr>
          <p:cNvSpPr/>
          <p:nvPr/>
        </p:nvSpPr>
        <p:spPr>
          <a:xfrm>
            <a:off x="1833706" y="636978"/>
            <a:ext cx="581585" cy="1369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48A8DC-82B3-488C-9FBE-CAAFBEAD58F2}"/>
              </a:ext>
            </a:extLst>
          </p:cNvPr>
          <p:cNvSpPr txBox="1"/>
          <p:nvPr/>
        </p:nvSpPr>
        <p:spPr>
          <a:xfrm>
            <a:off x="4827111" y="737332"/>
            <a:ext cx="15367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三种排序方式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0143CF-5D7C-4EBD-A33F-80995B13982D}"/>
              </a:ext>
            </a:extLst>
          </p:cNvPr>
          <p:cNvSpPr txBox="1"/>
          <p:nvPr/>
        </p:nvSpPr>
        <p:spPr>
          <a:xfrm>
            <a:off x="4681061" y="1477805"/>
            <a:ext cx="92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出版时间</a:t>
            </a:r>
            <a:endParaRPr lang="en-US" altLang="zh-CN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131A43-F666-459E-90E5-CBA1C36CC81D}"/>
              </a:ext>
            </a:extLst>
          </p:cNvPr>
          <p:cNvSpPr/>
          <p:nvPr/>
        </p:nvSpPr>
        <p:spPr>
          <a:xfrm>
            <a:off x="5805011" y="145577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被引次数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3AC2FC-CCE8-4736-A842-E9D668589B20}"/>
              </a:ext>
            </a:extLst>
          </p:cNvPr>
          <p:cNvSpPr txBox="1"/>
          <p:nvPr/>
        </p:nvSpPr>
        <p:spPr>
          <a:xfrm>
            <a:off x="5017611" y="1148000"/>
            <a:ext cx="143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相关度（默认）</a:t>
            </a:r>
            <a:endParaRPr lang="en-US" altLang="zh-CN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D1B207B-1B6A-4F65-8B38-5DA6F445E1BC}"/>
              </a:ext>
            </a:extLst>
          </p:cNvPr>
          <p:cNvSpPr txBox="1"/>
          <p:nvPr/>
        </p:nvSpPr>
        <p:spPr>
          <a:xfrm>
            <a:off x="43757" y="2580794"/>
            <a:ext cx="1987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相关度排序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761122-F049-4ED9-B0AF-5E6A6A2A7440}"/>
              </a:ext>
            </a:extLst>
          </p:cNvPr>
          <p:cNvSpPr txBox="1"/>
          <p:nvPr/>
        </p:nvSpPr>
        <p:spPr>
          <a:xfrm>
            <a:off x="2492454" y="3574187"/>
            <a:ext cx="1987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出版时间排序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FDDAE48-6B49-4ED1-8C52-BCFFDE297F1F}"/>
              </a:ext>
            </a:extLst>
          </p:cNvPr>
          <p:cNvSpPr txBox="1"/>
          <p:nvPr/>
        </p:nvSpPr>
        <p:spPr>
          <a:xfrm>
            <a:off x="4787555" y="4206811"/>
            <a:ext cx="1987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被引次数排序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C4EC98-AB43-4993-9E7B-020AA05B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153" y="1890549"/>
            <a:ext cx="2094045" cy="16882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355A25-1DD4-469C-8FF4-A9FCB8E0F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695" y="2487989"/>
            <a:ext cx="2100932" cy="17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7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4154556" y="9357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一</a:t>
            </a:r>
          </a:p>
        </p:txBody>
      </p:sp>
      <p:sp>
        <p:nvSpPr>
          <p:cNvPr id="2" name="矩形 1"/>
          <p:cNvSpPr/>
          <p:nvPr/>
        </p:nvSpPr>
        <p:spPr>
          <a:xfrm>
            <a:off x="3115810" y="188717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万方医学收录资源介绍</a:t>
            </a:r>
          </a:p>
        </p:txBody>
      </p:sp>
    </p:spTree>
    <p:extLst>
      <p:ext uri="{BB962C8B-B14F-4D97-AF65-F5344CB8AC3E}">
        <p14:creationId xmlns:p14="http://schemas.microsoft.com/office/powerpoint/2010/main" val="2747553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0C00B6-79AA-4FA3-8719-63F28110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24" y="1269322"/>
            <a:ext cx="3464801" cy="26048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0E0D18-B11D-4F51-8361-05C33A13B971}"/>
              </a:ext>
            </a:extLst>
          </p:cNvPr>
          <p:cNvSpPr txBox="1"/>
          <p:nvPr/>
        </p:nvSpPr>
        <p:spPr>
          <a:xfrm>
            <a:off x="322824" y="710381"/>
            <a:ext cx="22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PDF</a:t>
            </a:r>
            <a:r>
              <a:rPr lang="zh-CN" altLang="en-US" dirty="0"/>
              <a:t>阅读与下载全文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4473F-F9EF-488D-AA2C-65DC25BA12B9}"/>
              </a:ext>
            </a:extLst>
          </p:cNvPr>
          <p:cNvSpPr/>
          <p:nvPr/>
        </p:nvSpPr>
        <p:spPr>
          <a:xfrm>
            <a:off x="777935" y="1564345"/>
            <a:ext cx="959370" cy="2439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ABFA4F-1B0F-42ED-BEC9-D6E6A085C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564" y="844495"/>
            <a:ext cx="1941776" cy="18726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A8D3CB-C4B8-4580-A8AA-9CB5D767E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605" y="2782079"/>
            <a:ext cx="2482846" cy="17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0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0A9A01-D1E9-4E73-9691-A3B933C29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804" y="976048"/>
            <a:ext cx="3081517" cy="13861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84F6B1-DD92-4044-B9BD-A7E409F9D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5" y="1198198"/>
            <a:ext cx="3464801" cy="26048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0E0D18-B11D-4F51-8361-05C33A13B971}"/>
              </a:ext>
            </a:extLst>
          </p:cNvPr>
          <p:cNvSpPr txBox="1"/>
          <p:nvPr/>
        </p:nvSpPr>
        <p:spPr>
          <a:xfrm>
            <a:off x="322824" y="710381"/>
            <a:ext cx="138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导出功能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4473F-F9EF-488D-AA2C-65DC25BA12B9}"/>
              </a:ext>
            </a:extLst>
          </p:cNvPr>
          <p:cNvSpPr/>
          <p:nvPr/>
        </p:nvSpPr>
        <p:spPr>
          <a:xfrm>
            <a:off x="88736" y="1487519"/>
            <a:ext cx="468175" cy="2439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E00DF84-705D-4469-B4B9-3CCC2112773C}"/>
              </a:ext>
            </a:extLst>
          </p:cNvPr>
          <p:cNvSpPr/>
          <p:nvPr/>
        </p:nvSpPr>
        <p:spPr>
          <a:xfrm>
            <a:off x="3971680" y="2047085"/>
            <a:ext cx="592825" cy="2439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491E20-1A41-4E61-A08B-8F6C7B0784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3"/>
          <a:stretch/>
        </p:blipFill>
        <p:spPr>
          <a:xfrm>
            <a:off x="3657601" y="2527300"/>
            <a:ext cx="2960868" cy="20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9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D490927-F82C-492A-9760-21C463C7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889"/>
            <a:ext cx="6858000" cy="317613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AF63CC2-4248-4118-A36A-846E6D5CE4E3}"/>
              </a:ext>
            </a:extLst>
          </p:cNvPr>
          <p:cNvSpPr txBox="1"/>
          <p:nvPr/>
        </p:nvSpPr>
        <p:spPr>
          <a:xfrm>
            <a:off x="261738" y="737156"/>
            <a:ext cx="289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检索词：获得性社区肺炎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029B18-E04B-497D-8191-65E3AD76BAC5}"/>
              </a:ext>
            </a:extLst>
          </p:cNvPr>
          <p:cNvSpPr txBox="1"/>
          <p:nvPr/>
        </p:nvSpPr>
        <p:spPr>
          <a:xfrm>
            <a:off x="3546254" y="737156"/>
            <a:ext cx="253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检索方法：高级检索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DA810F1-9E8C-4EA5-A935-35CFDBEF18B3}"/>
              </a:ext>
            </a:extLst>
          </p:cNvPr>
          <p:cNvSpPr/>
          <p:nvPr/>
        </p:nvSpPr>
        <p:spPr>
          <a:xfrm>
            <a:off x="689547" y="1303714"/>
            <a:ext cx="719528" cy="2848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D98EFEB-DDE2-41F6-A1D1-4DDDA2445FF9}"/>
              </a:ext>
            </a:extLst>
          </p:cNvPr>
          <p:cNvSpPr/>
          <p:nvPr/>
        </p:nvSpPr>
        <p:spPr>
          <a:xfrm>
            <a:off x="991851" y="2807471"/>
            <a:ext cx="1631429" cy="22030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B2B57FEC-F323-4A20-85E8-72D7031EF76A}"/>
              </a:ext>
            </a:extLst>
          </p:cNvPr>
          <p:cNvSpPr/>
          <p:nvPr/>
        </p:nvSpPr>
        <p:spPr>
          <a:xfrm>
            <a:off x="430968" y="3103118"/>
            <a:ext cx="517159" cy="5798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7B544844-E77E-454B-B83B-27068F087E9E}"/>
              </a:ext>
            </a:extLst>
          </p:cNvPr>
          <p:cNvSpPr/>
          <p:nvPr/>
        </p:nvSpPr>
        <p:spPr>
          <a:xfrm>
            <a:off x="991851" y="3099278"/>
            <a:ext cx="1626431" cy="2607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CE0365C-5347-4675-9A9A-1A53C880DF4B}"/>
              </a:ext>
            </a:extLst>
          </p:cNvPr>
          <p:cNvSpPr/>
          <p:nvPr/>
        </p:nvSpPr>
        <p:spPr>
          <a:xfrm>
            <a:off x="996849" y="3410428"/>
            <a:ext cx="1626431" cy="2607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2398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3AF63CC2-4248-4118-A36A-846E6D5CE4E3}"/>
              </a:ext>
            </a:extLst>
          </p:cNvPr>
          <p:cNvSpPr txBox="1"/>
          <p:nvPr/>
        </p:nvSpPr>
        <p:spPr>
          <a:xfrm>
            <a:off x="188503" y="650480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检索结果：共</a:t>
            </a:r>
            <a:r>
              <a:rPr lang="en-US" altLang="zh-CN" dirty="0"/>
              <a:t>111783</a:t>
            </a:r>
            <a:r>
              <a:rPr lang="zh-CN" altLang="en-US" dirty="0"/>
              <a:t>条结果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D77038-57DF-41BD-BBC5-B7F104BCC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019812"/>
            <a:ext cx="5892800" cy="36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6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3AF63CC2-4248-4118-A36A-846E6D5CE4E3}"/>
              </a:ext>
            </a:extLst>
          </p:cNvPr>
          <p:cNvSpPr txBox="1"/>
          <p:nvPr/>
        </p:nvSpPr>
        <p:spPr>
          <a:xfrm>
            <a:off x="188503" y="650480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检索结果：共</a:t>
            </a:r>
            <a:r>
              <a:rPr lang="en-US" altLang="zh-CN" dirty="0"/>
              <a:t>111783</a:t>
            </a:r>
            <a:r>
              <a:rPr lang="zh-CN" altLang="en-US" dirty="0"/>
              <a:t>条结果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6DDB134-C396-466A-86F7-85A85217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3" y="1136595"/>
            <a:ext cx="2146410" cy="2121009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518659DA-71DD-45FB-9AB7-4B8ED256BF01}"/>
              </a:ext>
            </a:extLst>
          </p:cNvPr>
          <p:cNvSpPr/>
          <p:nvPr/>
        </p:nvSpPr>
        <p:spPr>
          <a:xfrm>
            <a:off x="216242" y="1842271"/>
            <a:ext cx="2118671" cy="29767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494B56-EFF2-4F42-9DEC-63123ED64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437" y="1019812"/>
            <a:ext cx="4145060" cy="33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9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3AF63CC2-4248-4118-A36A-846E6D5CE4E3}"/>
              </a:ext>
            </a:extLst>
          </p:cNvPr>
          <p:cNvSpPr txBox="1"/>
          <p:nvPr/>
        </p:nvSpPr>
        <p:spPr>
          <a:xfrm>
            <a:off x="188503" y="728654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期刊栏目限定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25D83A-7A33-496F-9120-36FA0F34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161"/>
            <a:ext cx="6858000" cy="36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1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20B676-39F1-4F8B-8F03-875AADED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6818"/>
            <a:ext cx="3577160" cy="160771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98F758-D72B-47B7-B78B-9443EA7FD8E2}"/>
              </a:ext>
            </a:extLst>
          </p:cNvPr>
          <p:cNvSpPr txBox="1"/>
          <p:nvPr/>
        </p:nvSpPr>
        <p:spPr>
          <a:xfrm>
            <a:off x="3690305" y="799792"/>
            <a:ext cx="18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检索结果：</a:t>
            </a:r>
            <a:r>
              <a:rPr lang="en-US" altLang="zh-CN" dirty="0"/>
              <a:t>43</a:t>
            </a:r>
            <a:r>
              <a:rPr lang="zh-CN" altLang="en-US" dirty="0"/>
              <a:t>条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D833AD6-44AF-4DED-86CF-F829D649F083}"/>
              </a:ext>
            </a:extLst>
          </p:cNvPr>
          <p:cNvSpPr/>
          <p:nvPr/>
        </p:nvSpPr>
        <p:spPr>
          <a:xfrm>
            <a:off x="783653" y="3314700"/>
            <a:ext cx="2315147" cy="1709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A9FC96-097E-43A3-BBD6-730B92FD84C6}"/>
              </a:ext>
            </a:extLst>
          </p:cNvPr>
          <p:cNvSpPr txBox="1"/>
          <p:nvPr/>
        </p:nvSpPr>
        <p:spPr>
          <a:xfrm>
            <a:off x="140168" y="696388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期刊栏目限定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602D1F-EF5A-4C9C-8EC3-77C125945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" y="1065720"/>
            <a:ext cx="3530600" cy="1000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963F0CA-BE54-4C16-9E38-60969C713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022" y="1336199"/>
            <a:ext cx="3064609" cy="24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28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2A0D90D-DEC4-448F-ABEF-42D02C549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2198"/>
            <a:ext cx="3553823" cy="15807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98F758-D72B-47B7-B78B-9443EA7FD8E2}"/>
              </a:ext>
            </a:extLst>
          </p:cNvPr>
          <p:cNvSpPr txBox="1"/>
          <p:nvPr/>
        </p:nvSpPr>
        <p:spPr>
          <a:xfrm>
            <a:off x="3842705" y="799792"/>
            <a:ext cx="201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检索结果：</a:t>
            </a:r>
            <a:r>
              <a:rPr lang="en-US" altLang="zh-CN" dirty="0"/>
              <a:t>261</a:t>
            </a:r>
            <a:r>
              <a:rPr lang="zh-CN" altLang="en-US" dirty="0"/>
              <a:t>条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D833AD6-44AF-4DED-86CF-F829D649F083}"/>
              </a:ext>
            </a:extLst>
          </p:cNvPr>
          <p:cNvSpPr/>
          <p:nvPr/>
        </p:nvSpPr>
        <p:spPr>
          <a:xfrm>
            <a:off x="472503" y="3229219"/>
            <a:ext cx="2315147" cy="1709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A9FC96-097E-43A3-BBD6-730B92FD84C6}"/>
              </a:ext>
            </a:extLst>
          </p:cNvPr>
          <p:cNvSpPr txBox="1"/>
          <p:nvPr/>
        </p:nvSpPr>
        <p:spPr>
          <a:xfrm>
            <a:off x="140168" y="696388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期刊栏目限定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602D1F-EF5A-4C9C-8EC3-77C125945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" y="1065720"/>
            <a:ext cx="3530600" cy="10009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328B7AF-779B-4D46-8DC3-C4A2DD619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305" y="1308100"/>
            <a:ext cx="2932738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63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F0FAD0C-1989-47FD-8928-A2E21E05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724" y="3524687"/>
            <a:ext cx="2188052" cy="5264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173398-8D47-495E-B4D5-D2F75556D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1" y="1025464"/>
            <a:ext cx="2977652" cy="22438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4D532E-06CE-4C76-8114-7AE08433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4" y="2210850"/>
            <a:ext cx="3532597" cy="200773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98F758-D72B-47B7-B78B-9443EA7FD8E2}"/>
              </a:ext>
            </a:extLst>
          </p:cNvPr>
          <p:cNvSpPr txBox="1"/>
          <p:nvPr/>
        </p:nvSpPr>
        <p:spPr>
          <a:xfrm>
            <a:off x="3830005" y="728801"/>
            <a:ext cx="204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检索结果：</a:t>
            </a:r>
            <a:r>
              <a:rPr lang="en-US" altLang="zh-CN" dirty="0"/>
              <a:t>51</a:t>
            </a:r>
            <a:r>
              <a:rPr lang="zh-CN" altLang="en-US" dirty="0"/>
              <a:t>条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D833AD6-44AF-4DED-86CF-F829D649F083}"/>
              </a:ext>
            </a:extLst>
          </p:cNvPr>
          <p:cNvSpPr/>
          <p:nvPr/>
        </p:nvSpPr>
        <p:spPr>
          <a:xfrm>
            <a:off x="2637853" y="3314700"/>
            <a:ext cx="740347" cy="114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A9FC96-097E-43A3-BBD6-730B92FD84C6}"/>
              </a:ext>
            </a:extLst>
          </p:cNvPr>
          <p:cNvSpPr txBox="1"/>
          <p:nvPr/>
        </p:nvSpPr>
        <p:spPr>
          <a:xfrm>
            <a:off x="140168" y="696388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资源分类限定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A1CA87B-D299-49A8-8DB6-CF4A3ACA670A}"/>
              </a:ext>
            </a:extLst>
          </p:cNvPr>
          <p:cNvSpPr/>
          <p:nvPr/>
        </p:nvSpPr>
        <p:spPr>
          <a:xfrm>
            <a:off x="1181100" y="2749550"/>
            <a:ext cx="678840" cy="114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04A4771-5A99-4156-AD5E-11CC374AC24E}"/>
              </a:ext>
            </a:extLst>
          </p:cNvPr>
          <p:cNvSpPr/>
          <p:nvPr/>
        </p:nvSpPr>
        <p:spPr>
          <a:xfrm>
            <a:off x="3213689" y="2385415"/>
            <a:ext cx="329021" cy="114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BF2EF-AC20-4691-A7BB-5128D5DB2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31" y="4352214"/>
            <a:ext cx="2559182" cy="46992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A5C0CDF-2EC6-4920-A480-84D8984629F4}"/>
              </a:ext>
            </a:extLst>
          </p:cNvPr>
          <p:cNvSpPr/>
          <p:nvPr/>
        </p:nvSpPr>
        <p:spPr>
          <a:xfrm>
            <a:off x="6203950" y="1025464"/>
            <a:ext cx="260350" cy="1573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E48E3F4-C591-43F7-87DB-92033A0F9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334" y="3214717"/>
            <a:ext cx="984107" cy="14547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2748758-4362-40EF-9BF1-541BD11605DB}"/>
              </a:ext>
            </a:extLst>
          </p:cNvPr>
          <p:cNvSpPr/>
          <p:nvPr/>
        </p:nvSpPr>
        <p:spPr>
          <a:xfrm>
            <a:off x="4647725" y="3883429"/>
            <a:ext cx="2188051" cy="17196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80BE61-DE79-4AF5-A3DC-C511C75EE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23" y="1065720"/>
            <a:ext cx="3530600" cy="10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6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5AB915-CB83-4005-A304-E944CB5C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965692"/>
            <a:ext cx="3873500" cy="224767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3311B9E-E304-40D1-AFF3-59DEE03E4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98" y="3397794"/>
            <a:ext cx="5410701" cy="11184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BA9FC96-097E-43A3-BBD6-730B92FD84C6}"/>
              </a:ext>
            </a:extLst>
          </p:cNvPr>
          <p:cNvSpPr txBox="1"/>
          <p:nvPr/>
        </p:nvSpPr>
        <p:spPr>
          <a:xfrm>
            <a:off x="140168" y="696388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二次检索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4DCE073-FC09-4C0C-827B-4A2C3391D768}"/>
              </a:ext>
            </a:extLst>
          </p:cNvPr>
          <p:cNvSpPr/>
          <p:nvPr/>
        </p:nvSpPr>
        <p:spPr>
          <a:xfrm>
            <a:off x="3390327" y="967386"/>
            <a:ext cx="1007047" cy="1997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143B347-C060-45C1-87FE-3217CA7120BF}"/>
              </a:ext>
            </a:extLst>
          </p:cNvPr>
          <p:cNvSpPr/>
          <p:nvPr/>
        </p:nvSpPr>
        <p:spPr>
          <a:xfrm>
            <a:off x="981876" y="3506717"/>
            <a:ext cx="1483297" cy="1997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0FA50D6-110E-4152-9D90-531DF2FAC33D}"/>
              </a:ext>
            </a:extLst>
          </p:cNvPr>
          <p:cNvSpPr/>
          <p:nvPr/>
        </p:nvSpPr>
        <p:spPr>
          <a:xfrm>
            <a:off x="4381500" y="4193151"/>
            <a:ext cx="833223" cy="1387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99826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sp>
        <p:nvSpPr>
          <p:cNvPr id="40" name="iṡļîḓè">
            <a:extLst>
              <a:ext uri="{FF2B5EF4-FFF2-40B4-BE49-F238E27FC236}">
                <a16:creationId xmlns:a16="http://schemas.microsoft.com/office/drawing/2014/main" id="{F73EA541-7A71-4E85-AB54-F04B3201F89E}"/>
              </a:ext>
            </a:extLst>
          </p:cNvPr>
          <p:cNvSpPr txBox="1"/>
          <p:nvPr/>
        </p:nvSpPr>
        <p:spPr bwMode="auto">
          <a:xfrm>
            <a:off x="26523" y="1307284"/>
            <a:ext cx="1654708" cy="26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中文期刊：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1100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种</a:t>
            </a:r>
          </a:p>
        </p:txBody>
      </p:sp>
      <p:sp>
        <p:nvSpPr>
          <p:cNvPr id="41" name="íṩ1íďè">
            <a:extLst>
              <a:ext uri="{FF2B5EF4-FFF2-40B4-BE49-F238E27FC236}">
                <a16:creationId xmlns:a16="http://schemas.microsoft.com/office/drawing/2014/main" id="{E82E25D1-C662-4E38-8C4A-5EA787860FDF}"/>
              </a:ext>
            </a:extLst>
          </p:cNvPr>
          <p:cNvSpPr txBox="1"/>
          <p:nvPr/>
        </p:nvSpPr>
        <p:spPr bwMode="auto">
          <a:xfrm>
            <a:off x="1749449" y="1307345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中文学位：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64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万余篇</a:t>
            </a:r>
          </a:p>
        </p:txBody>
      </p:sp>
      <p:sp>
        <p:nvSpPr>
          <p:cNvPr id="42" name="íṥļiḓé">
            <a:extLst>
              <a:ext uri="{FF2B5EF4-FFF2-40B4-BE49-F238E27FC236}">
                <a16:creationId xmlns:a16="http://schemas.microsoft.com/office/drawing/2014/main" id="{D0841CFC-C9DA-4078-B378-CA2BCAC4D3D2}"/>
              </a:ext>
            </a:extLst>
          </p:cNvPr>
          <p:cNvSpPr txBox="1"/>
          <p:nvPr/>
        </p:nvSpPr>
        <p:spPr bwMode="auto">
          <a:xfrm>
            <a:off x="3507315" y="1307284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医学视频：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1273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部</a:t>
            </a:r>
          </a:p>
        </p:txBody>
      </p:sp>
      <p:sp>
        <p:nvSpPr>
          <p:cNvPr id="43" name="îṣľiḓé">
            <a:extLst>
              <a:ext uri="{FF2B5EF4-FFF2-40B4-BE49-F238E27FC236}">
                <a16:creationId xmlns:a16="http://schemas.microsoft.com/office/drawing/2014/main" id="{109BDC35-AF32-43A4-8A9D-611744804F36}"/>
              </a:ext>
            </a:extLst>
          </p:cNvPr>
          <p:cNvSpPr txBox="1"/>
          <p:nvPr/>
        </p:nvSpPr>
        <p:spPr bwMode="auto">
          <a:xfrm>
            <a:off x="5161052" y="1277548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中文专利：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248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余万项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B54FFE2-D43C-46AC-86F4-C84BDB6FB706}"/>
              </a:ext>
            </a:extLst>
          </p:cNvPr>
          <p:cNvCxnSpPr/>
          <p:nvPr/>
        </p:nvCxnSpPr>
        <p:spPr>
          <a:xfrm>
            <a:off x="1676819" y="1245111"/>
            <a:ext cx="0" cy="708749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56B8D29C-CE92-4269-9716-2F13FB116227}"/>
              </a:ext>
            </a:extLst>
          </p:cNvPr>
          <p:cNvCxnSpPr>
            <a:cxnSpLocks/>
          </p:cNvCxnSpPr>
          <p:nvPr/>
        </p:nvCxnSpPr>
        <p:spPr>
          <a:xfrm>
            <a:off x="5154248" y="1325112"/>
            <a:ext cx="0" cy="1113025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46" name="iṡļîḓè">
            <a:extLst>
              <a:ext uri="{FF2B5EF4-FFF2-40B4-BE49-F238E27FC236}">
                <a16:creationId xmlns:a16="http://schemas.microsoft.com/office/drawing/2014/main" id="{80F86AC4-1ABB-4E39-BBFD-3FC4AC361CF3}"/>
              </a:ext>
            </a:extLst>
          </p:cNvPr>
          <p:cNvSpPr txBox="1"/>
          <p:nvPr/>
        </p:nvSpPr>
        <p:spPr bwMode="auto">
          <a:xfrm>
            <a:off x="20108" y="1587129"/>
            <a:ext cx="1654708" cy="26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外文期刊：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27000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余种</a:t>
            </a:r>
          </a:p>
        </p:txBody>
      </p:sp>
      <p:sp>
        <p:nvSpPr>
          <p:cNvPr id="47" name="íṩ1íďè">
            <a:extLst>
              <a:ext uri="{FF2B5EF4-FFF2-40B4-BE49-F238E27FC236}">
                <a16:creationId xmlns:a16="http://schemas.microsoft.com/office/drawing/2014/main" id="{FA9C7F97-CA11-4148-BFA0-1BE4D89E2388}"/>
              </a:ext>
            </a:extLst>
          </p:cNvPr>
          <p:cNvSpPr txBox="1"/>
          <p:nvPr/>
        </p:nvSpPr>
        <p:spPr bwMode="auto">
          <a:xfrm>
            <a:off x="1742015" y="1597722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中文会议：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49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万余篇</a:t>
            </a:r>
          </a:p>
        </p:txBody>
      </p:sp>
      <p:sp>
        <p:nvSpPr>
          <p:cNvPr id="48" name="íṥļiḓé">
            <a:extLst>
              <a:ext uri="{FF2B5EF4-FFF2-40B4-BE49-F238E27FC236}">
                <a16:creationId xmlns:a16="http://schemas.microsoft.com/office/drawing/2014/main" id="{073682E0-192D-474F-AF1E-CAF62365D512}"/>
              </a:ext>
            </a:extLst>
          </p:cNvPr>
          <p:cNvSpPr txBox="1"/>
          <p:nvPr/>
        </p:nvSpPr>
        <p:spPr bwMode="auto">
          <a:xfrm>
            <a:off x="3525585" y="1574189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医学图书：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6309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本</a:t>
            </a:r>
          </a:p>
        </p:txBody>
      </p:sp>
      <p:sp>
        <p:nvSpPr>
          <p:cNvPr id="49" name="îṣľiḓé">
            <a:extLst>
              <a:ext uri="{FF2B5EF4-FFF2-40B4-BE49-F238E27FC236}">
                <a16:creationId xmlns:a16="http://schemas.microsoft.com/office/drawing/2014/main" id="{959E3E1E-AEC8-4B38-AAA9-E357E18D8C5D}"/>
              </a:ext>
            </a:extLst>
          </p:cNvPr>
          <p:cNvSpPr txBox="1"/>
          <p:nvPr/>
        </p:nvSpPr>
        <p:spPr bwMode="auto">
          <a:xfrm>
            <a:off x="5154019" y="1551364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法律法规：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107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余万条</a:t>
            </a:r>
          </a:p>
        </p:txBody>
      </p:sp>
      <p:sp>
        <p:nvSpPr>
          <p:cNvPr id="50" name="îṣľiḓé">
            <a:extLst>
              <a:ext uri="{FF2B5EF4-FFF2-40B4-BE49-F238E27FC236}">
                <a16:creationId xmlns:a16="http://schemas.microsoft.com/office/drawing/2014/main" id="{23F8011A-9675-4517-B4DD-E4C0D93D4DA3}"/>
              </a:ext>
            </a:extLst>
          </p:cNvPr>
          <p:cNvSpPr txBox="1"/>
          <p:nvPr/>
        </p:nvSpPr>
        <p:spPr bwMode="auto">
          <a:xfrm>
            <a:off x="5109415" y="1829586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医学成果：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15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余万条</a:t>
            </a:r>
          </a:p>
        </p:txBody>
      </p:sp>
      <p:sp>
        <p:nvSpPr>
          <p:cNvPr id="51" name="îṣľiḓé">
            <a:extLst>
              <a:ext uri="{FF2B5EF4-FFF2-40B4-BE49-F238E27FC236}">
                <a16:creationId xmlns:a16="http://schemas.microsoft.com/office/drawing/2014/main" id="{74157250-E2F0-4A12-BC42-8B5812CAE36F}"/>
              </a:ext>
            </a:extLst>
          </p:cNvPr>
          <p:cNvSpPr txBox="1"/>
          <p:nvPr/>
        </p:nvSpPr>
        <p:spPr bwMode="auto">
          <a:xfrm>
            <a:off x="5131186" y="2105238"/>
            <a:ext cx="1646933" cy="26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医药标准：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1500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cs typeface="+mn-ea"/>
                <a:sym typeface="+mn-lt"/>
              </a:rPr>
              <a:t>余条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1E5C39FE-DCC9-4E1F-8587-9456492F5A47}"/>
              </a:ext>
            </a:extLst>
          </p:cNvPr>
          <p:cNvCxnSpPr/>
          <p:nvPr/>
        </p:nvCxnSpPr>
        <p:spPr>
          <a:xfrm>
            <a:off x="3505587" y="1264327"/>
            <a:ext cx="0" cy="708749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56" name="î$ļíḋê">
            <a:extLst>
              <a:ext uri="{FF2B5EF4-FFF2-40B4-BE49-F238E27FC236}">
                <a16:creationId xmlns:a16="http://schemas.microsoft.com/office/drawing/2014/main" id="{01D95DC4-3E61-4C70-AAC6-20C2B962E9F3}"/>
              </a:ext>
            </a:extLst>
          </p:cNvPr>
          <p:cNvSpPr/>
          <p:nvPr/>
        </p:nvSpPr>
        <p:spPr>
          <a:xfrm>
            <a:off x="0" y="2613590"/>
            <a:ext cx="3507315" cy="16208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íṣļiďè">
            <a:extLst>
              <a:ext uri="{FF2B5EF4-FFF2-40B4-BE49-F238E27FC236}">
                <a16:creationId xmlns:a16="http://schemas.microsoft.com/office/drawing/2014/main" id="{182088E1-59A3-4E40-A97D-183E6626FE8B}"/>
              </a:ext>
            </a:extLst>
          </p:cNvPr>
          <p:cNvSpPr/>
          <p:nvPr/>
        </p:nvSpPr>
        <p:spPr>
          <a:xfrm>
            <a:off x="1008079" y="2449861"/>
            <a:ext cx="1654695" cy="30666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整合中文期刊</a:t>
            </a:r>
          </a:p>
        </p:txBody>
      </p:sp>
      <p:sp>
        <p:nvSpPr>
          <p:cNvPr id="58" name="îśḷiďè">
            <a:extLst>
              <a:ext uri="{FF2B5EF4-FFF2-40B4-BE49-F238E27FC236}">
                <a16:creationId xmlns:a16="http://schemas.microsoft.com/office/drawing/2014/main" id="{7A8427C0-FA7F-4B4E-959E-5438F4032ED3}"/>
              </a:ext>
            </a:extLst>
          </p:cNvPr>
          <p:cNvSpPr/>
          <p:nvPr/>
        </p:nvSpPr>
        <p:spPr bwMode="auto">
          <a:xfrm>
            <a:off x="99377" y="2941418"/>
            <a:ext cx="3525598" cy="118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 fontScale="92500" lnSpcReduction="2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中文期刊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1558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种 ，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940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余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万篇文章，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98%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可提供全文链接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收录医学期刊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1100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种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独家收录中华医学会系列期刊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144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种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收录中国医师协会系列期刊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24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种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6BE212F-CAB9-4216-BD64-AA8AADFA071D}"/>
              </a:ext>
            </a:extLst>
          </p:cNvPr>
          <p:cNvCxnSpPr>
            <a:cxnSpLocks/>
          </p:cNvCxnSpPr>
          <p:nvPr/>
        </p:nvCxnSpPr>
        <p:spPr>
          <a:xfrm>
            <a:off x="3512333" y="2613590"/>
            <a:ext cx="0" cy="162080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î$ļíḋê">
            <a:extLst>
              <a:ext uri="{FF2B5EF4-FFF2-40B4-BE49-F238E27FC236}">
                <a16:creationId xmlns:a16="http://schemas.microsoft.com/office/drawing/2014/main" id="{01D95DC4-3E61-4C70-AAC6-20C2B962E9F3}"/>
              </a:ext>
            </a:extLst>
          </p:cNvPr>
          <p:cNvSpPr/>
          <p:nvPr/>
        </p:nvSpPr>
        <p:spPr>
          <a:xfrm>
            <a:off x="3512333" y="2614399"/>
            <a:ext cx="3345667" cy="16208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íṣļiďè">
            <a:extLst>
              <a:ext uri="{FF2B5EF4-FFF2-40B4-BE49-F238E27FC236}">
                <a16:creationId xmlns:a16="http://schemas.microsoft.com/office/drawing/2014/main" id="{182088E1-59A3-4E40-A97D-183E6626FE8B}"/>
              </a:ext>
            </a:extLst>
          </p:cNvPr>
          <p:cNvSpPr/>
          <p:nvPr/>
        </p:nvSpPr>
        <p:spPr>
          <a:xfrm>
            <a:off x="4368014" y="2437418"/>
            <a:ext cx="1654695" cy="30666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整合外文期刊</a:t>
            </a:r>
          </a:p>
        </p:txBody>
      </p:sp>
      <p:sp>
        <p:nvSpPr>
          <p:cNvPr id="64" name="ïsliḓé">
            <a:extLst>
              <a:ext uri="{FF2B5EF4-FFF2-40B4-BE49-F238E27FC236}">
                <a16:creationId xmlns:a16="http://schemas.microsoft.com/office/drawing/2014/main" id="{63105D40-CC35-4F66-9E5B-D1BD839E9114}"/>
              </a:ext>
            </a:extLst>
          </p:cNvPr>
          <p:cNvSpPr/>
          <p:nvPr/>
        </p:nvSpPr>
        <p:spPr bwMode="auto">
          <a:xfrm>
            <a:off x="3525586" y="2862461"/>
            <a:ext cx="3282400" cy="124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外文期刊 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27000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余种，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3200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余万篇文章，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90%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可提供全文链接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全部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Medline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期刊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可通过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NSTL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LIB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OA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方式提供全文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8006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BBA9FC96-097E-43A3-BBD6-730B92FD84C6}"/>
              </a:ext>
            </a:extLst>
          </p:cNvPr>
          <p:cNvSpPr txBox="1"/>
          <p:nvPr/>
        </p:nvSpPr>
        <p:spPr>
          <a:xfrm>
            <a:off x="140168" y="609200"/>
            <a:ext cx="32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二次检索结果：共</a:t>
            </a:r>
            <a:r>
              <a:rPr lang="en-US" altLang="zh-CN" dirty="0"/>
              <a:t>479</a:t>
            </a:r>
            <a:r>
              <a:rPr lang="zh-CN" altLang="en-US" dirty="0"/>
              <a:t>条结果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80AF62F-57BB-4FCC-8AAA-B870CD5FF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978532"/>
            <a:ext cx="4837021" cy="39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0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F94D73-EC20-41E1-AACB-1AFFB590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" y="715253"/>
            <a:ext cx="3547456" cy="236062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E945761E-D258-4403-9F40-3E5203A7A9EF}"/>
              </a:ext>
            </a:extLst>
          </p:cNvPr>
          <p:cNvSpPr/>
          <p:nvPr/>
        </p:nvSpPr>
        <p:spPr>
          <a:xfrm>
            <a:off x="576721" y="812581"/>
            <a:ext cx="2442035" cy="1723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057A7AC-CE4D-4ADA-A8C5-15E9EF4BC0D3}"/>
              </a:ext>
            </a:extLst>
          </p:cNvPr>
          <p:cNvSpPr/>
          <p:nvPr/>
        </p:nvSpPr>
        <p:spPr>
          <a:xfrm>
            <a:off x="293355" y="1545851"/>
            <a:ext cx="1730589" cy="1175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6C1FC50-5A9C-4DC1-A732-A32E718237E5}"/>
              </a:ext>
            </a:extLst>
          </p:cNvPr>
          <p:cNvSpPr/>
          <p:nvPr/>
        </p:nvSpPr>
        <p:spPr>
          <a:xfrm>
            <a:off x="757274" y="2193910"/>
            <a:ext cx="2365941" cy="2407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854AB2E-4A66-48D5-9C3E-FB79C4F5E8E2}"/>
              </a:ext>
            </a:extLst>
          </p:cNvPr>
          <p:cNvSpPr/>
          <p:nvPr/>
        </p:nvSpPr>
        <p:spPr>
          <a:xfrm>
            <a:off x="757274" y="2709540"/>
            <a:ext cx="2365941" cy="1181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D6C810-5781-4A3E-B51E-04DD7D5DB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0" y="3240328"/>
            <a:ext cx="3510299" cy="1543297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94BD3A5-CE7D-4951-886A-A00B61A57F6A}"/>
              </a:ext>
            </a:extLst>
          </p:cNvPr>
          <p:cNvSpPr/>
          <p:nvPr/>
        </p:nvSpPr>
        <p:spPr>
          <a:xfrm>
            <a:off x="389655" y="3986214"/>
            <a:ext cx="1509360" cy="5143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1BAEB1-FA2E-4233-8EDF-905AE620A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0" y="4923817"/>
            <a:ext cx="3510300" cy="2196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BD50AF-7A5F-4181-90E5-8C3643DCC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246" y="1642272"/>
            <a:ext cx="3192324" cy="20006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6280C8-22D9-4B3C-B693-E7EA759A14E1}"/>
              </a:ext>
            </a:extLst>
          </p:cNvPr>
          <p:cNvSpPr txBox="1"/>
          <p:nvPr/>
        </p:nvSpPr>
        <p:spPr>
          <a:xfrm>
            <a:off x="3821906" y="1157288"/>
            <a:ext cx="282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检索结果：</a:t>
            </a:r>
            <a:r>
              <a:rPr lang="en-US" altLang="zh-CN" sz="1600" dirty="0"/>
              <a:t>1747</a:t>
            </a:r>
            <a:r>
              <a:rPr lang="zh-CN" altLang="en-US" sz="1600" dirty="0"/>
              <a:t>条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B4E4DF2-5ED4-4208-89C2-C72EB9AFEA16}"/>
              </a:ext>
            </a:extLst>
          </p:cNvPr>
          <p:cNvSpPr/>
          <p:nvPr/>
        </p:nvSpPr>
        <p:spPr>
          <a:xfrm>
            <a:off x="1132293" y="99399"/>
            <a:ext cx="580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zh-CN" altLang="en-US" b="1" dirty="0">
                <a:solidFill>
                  <a:schemeClr val="bg1"/>
                </a:solidFill>
              </a:rPr>
              <a:t>：非小细胞肺癌的研究与治疗进展</a:t>
            </a:r>
          </a:p>
        </p:txBody>
      </p:sp>
    </p:spTree>
    <p:extLst>
      <p:ext uri="{BB962C8B-B14F-4D97-AF65-F5344CB8AC3E}">
        <p14:creationId xmlns:p14="http://schemas.microsoft.com/office/powerpoint/2010/main" val="3536012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61EC9D-9429-4FEA-9338-9FCCA644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041"/>
            <a:ext cx="6858000" cy="10862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B3B339-5088-4661-80F4-A33858407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38" y="2008915"/>
            <a:ext cx="3591451" cy="292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26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6880FD7-9284-4CDC-AA7C-685E017F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2" y="971549"/>
            <a:ext cx="2927082" cy="369066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BB46D45-2ED8-4263-867D-5A5BC1022E6E}"/>
              </a:ext>
            </a:extLst>
          </p:cNvPr>
          <p:cNvSpPr/>
          <p:nvPr/>
        </p:nvSpPr>
        <p:spPr>
          <a:xfrm>
            <a:off x="378617" y="1585912"/>
            <a:ext cx="1356969" cy="3286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37227A0-617C-4B70-A2C3-1BE8E3FB721F}"/>
              </a:ext>
            </a:extLst>
          </p:cNvPr>
          <p:cNvSpPr/>
          <p:nvPr/>
        </p:nvSpPr>
        <p:spPr>
          <a:xfrm>
            <a:off x="531017" y="2416968"/>
            <a:ext cx="1883570" cy="3905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E9259B-101A-457F-BFEA-60E9C0A9D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885" y="1585912"/>
            <a:ext cx="3492863" cy="281463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106EDA6-9D48-466F-94A3-39BCF294227B}"/>
              </a:ext>
            </a:extLst>
          </p:cNvPr>
          <p:cNvSpPr txBox="1"/>
          <p:nvPr/>
        </p:nvSpPr>
        <p:spPr>
          <a:xfrm>
            <a:off x="3821906" y="1157288"/>
            <a:ext cx="282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检索结果：</a:t>
            </a:r>
            <a:r>
              <a:rPr lang="en-US" altLang="zh-CN" sz="1600" dirty="0"/>
              <a:t>78342</a:t>
            </a:r>
            <a:r>
              <a:rPr lang="zh-CN" altLang="en-US" sz="1600" dirty="0"/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3059470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BAF578-C98B-49EB-8CD6-7D7B4529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09" y="645717"/>
            <a:ext cx="2022383" cy="2040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42E068-B3C1-4F56-9077-684E1C128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09" y="2765122"/>
            <a:ext cx="1990632" cy="21400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00BB18-554C-4396-9180-B8ABBBA03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746" y="1435368"/>
            <a:ext cx="3842592" cy="31361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54EE00C-8C3A-4BC4-B204-75D216E64AEC}"/>
              </a:ext>
            </a:extLst>
          </p:cNvPr>
          <p:cNvSpPr txBox="1"/>
          <p:nvPr/>
        </p:nvSpPr>
        <p:spPr>
          <a:xfrm>
            <a:off x="3007896" y="985565"/>
            <a:ext cx="282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检索结果：</a:t>
            </a:r>
            <a:r>
              <a:rPr lang="en-US" altLang="zh-CN" sz="1600" dirty="0"/>
              <a:t>576</a:t>
            </a:r>
            <a:r>
              <a:rPr lang="zh-CN" altLang="en-US" sz="1600" dirty="0"/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3995552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E9AEC1-F7AA-44FD-882A-9BBE7E597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29" y="637916"/>
            <a:ext cx="2108308" cy="78109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A88678-E54C-40A7-A090-9F83F02E194F}"/>
              </a:ext>
            </a:extLst>
          </p:cNvPr>
          <p:cNvSpPr/>
          <p:nvPr/>
        </p:nvSpPr>
        <p:spPr>
          <a:xfrm>
            <a:off x="581329" y="1042747"/>
            <a:ext cx="2108308" cy="37625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B633B1-32AC-4027-925C-5397FD23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1" y="1513046"/>
            <a:ext cx="3258422" cy="156506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4FAA5DF-63C4-4BDF-88D8-34566AD6BD47}"/>
              </a:ext>
            </a:extLst>
          </p:cNvPr>
          <p:cNvSpPr/>
          <p:nvPr/>
        </p:nvSpPr>
        <p:spPr>
          <a:xfrm>
            <a:off x="581328" y="1746648"/>
            <a:ext cx="2108308" cy="2357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246F94-20D2-4CBD-903F-B025853A8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45" y="3172146"/>
            <a:ext cx="1409563" cy="19260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32A58C-CA12-41C2-B3C6-58A51B8F6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203" y="1258486"/>
            <a:ext cx="3460836" cy="262652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90997AA-3F3E-43B1-9731-5AA4C20726B6}"/>
              </a:ext>
            </a:extLst>
          </p:cNvPr>
          <p:cNvSpPr txBox="1"/>
          <p:nvPr/>
        </p:nvSpPr>
        <p:spPr>
          <a:xfrm>
            <a:off x="3362927" y="906337"/>
            <a:ext cx="282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检索结果：</a:t>
            </a:r>
            <a:r>
              <a:rPr lang="en-US" altLang="zh-CN" sz="1600" dirty="0"/>
              <a:t>180</a:t>
            </a:r>
            <a:r>
              <a:rPr lang="zh-CN" altLang="en-US" sz="1600" dirty="0"/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178583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84C88E-73F7-40D3-8832-54E0C12C7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5" y="857142"/>
            <a:ext cx="1879365" cy="37362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6B71F2C-50CE-4B99-B2A2-9D5C5E9ED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666" y="857142"/>
            <a:ext cx="1821069" cy="36862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32BA55-994F-4574-8E16-1C1D3D99B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363" y="857142"/>
            <a:ext cx="1843142" cy="36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19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CD0AEA-66A3-424D-9765-7DC703BD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94" y="769034"/>
            <a:ext cx="2015898" cy="407442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D1CC926F-DCE2-4DAF-90C2-0CF270F1F434}"/>
              </a:ext>
            </a:extLst>
          </p:cNvPr>
          <p:cNvSpPr/>
          <p:nvPr/>
        </p:nvSpPr>
        <p:spPr>
          <a:xfrm>
            <a:off x="183194" y="1146573"/>
            <a:ext cx="2015898" cy="2357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520E86-74CF-485D-B440-AB17160E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31" y="1264445"/>
            <a:ext cx="3894660" cy="32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15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281533-8CDC-43BC-AA3A-B40C96DE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3" y="718235"/>
            <a:ext cx="2114659" cy="423566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1CC926F-DCE2-4DAF-90C2-0CF270F1F434}"/>
              </a:ext>
            </a:extLst>
          </p:cNvPr>
          <p:cNvSpPr/>
          <p:nvPr/>
        </p:nvSpPr>
        <p:spPr>
          <a:xfrm>
            <a:off x="183194" y="1146573"/>
            <a:ext cx="2015898" cy="2357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8B5CD9-5C8F-4F0F-86DE-4EE55E3B3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456" y="1187053"/>
            <a:ext cx="3990076" cy="32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7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B8396D-178C-4131-BFB9-D85197C53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4" y="734110"/>
            <a:ext cx="2101958" cy="420391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F0881E8-9982-4A03-A93B-1A5F87A4DEF7}"/>
              </a:ext>
            </a:extLst>
          </p:cNvPr>
          <p:cNvSpPr/>
          <p:nvPr/>
        </p:nvSpPr>
        <p:spPr>
          <a:xfrm>
            <a:off x="1052345" y="-614"/>
            <a:ext cx="580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案例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：抗高血压药物的研究进展以及国内核心期刊论文排名情况</a:t>
            </a:r>
            <a:r>
              <a:rPr lang="en-US" altLang="zh-CN" b="1" dirty="0">
                <a:solidFill>
                  <a:schemeClr val="bg1"/>
                </a:solidFill>
              </a:rPr>
              <a:t>(</a:t>
            </a:r>
            <a:r>
              <a:rPr lang="zh-CN" altLang="en-US" b="1" dirty="0">
                <a:solidFill>
                  <a:schemeClr val="bg1"/>
                </a:solidFill>
              </a:rPr>
              <a:t>发表论文最多作者、机构、期刊等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1CC926F-DCE2-4DAF-90C2-0CF270F1F434}"/>
              </a:ext>
            </a:extLst>
          </p:cNvPr>
          <p:cNvSpPr/>
          <p:nvPr/>
        </p:nvSpPr>
        <p:spPr>
          <a:xfrm>
            <a:off x="183194" y="1146573"/>
            <a:ext cx="2015898" cy="2357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FA7471-3D6F-48AA-9128-23E124206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027" y="1035529"/>
            <a:ext cx="4239706" cy="34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9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91AC11A-E127-4B37-86F1-913696CDE8BF}"/>
              </a:ext>
            </a:extLst>
          </p:cNvPr>
          <p:cNvGrpSpPr/>
          <p:nvPr/>
        </p:nvGrpSpPr>
        <p:grpSpPr>
          <a:xfrm>
            <a:off x="-45145" y="1161464"/>
            <a:ext cx="3736709" cy="2567564"/>
            <a:chOff x="1953919" y="1419133"/>
            <a:chExt cx="5173038" cy="3378889"/>
          </a:xfrm>
        </p:grpSpPr>
        <p:grpSp>
          <p:nvGrpSpPr>
            <p:cNvPr id="6" name="10d6d7a6-29d0-4177-91a3-fa514e0ea3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7A4417CC-9BB1-4F81-B34F-5E7B29EFCF1A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953919" y="1419133"/>
              <a:ext cx="5173038" cy="3378889"/>
              <a:chOff x="2842771" y="1381126"/>
              <a:chExt cx="6489619" cy="4238843"/>
            </a:xfrm>
          </p:grpSpPr>
          <p:grpSp>
            <p:nvGrpSpPr>
              <p:cNvPr id="8" name="ïṣlîdè">
                <a:extLst>
                  <a:ext uri="{FF2B5EF4-FFF2-40B4-BE49-F238E27FC236}">
                    <a16:creationId xmlns:a16="http://schemas.microsoft.com/office/drawing/2014/main" id="{4C23A27F-69E1-4F0A-9268-8A19FAA53DAC}"/>
                  </a:ext>
                </a:extLst>
              </p:cNvPr>
              <p:cNvGrpSpPr/>
              <p:nvPr/>
            </p:nvGrpSpPr>
            <p:grpSpPr>
              <a:xfrm>
                <a:off x="4168104" y="1381126"/>
                <a:ext cx="3683215" cy="3762374"/>
                <a:chOff x="3967624" y="1176338"/>
                <a:chExt cx="4084176" cy="4171950"/>
              </a:xfrm>
            </p:grpSpPr>
            <p:grpSp>
              <p:nvGrpSpPr>
                <p:cNvPr id="15" name="iṣḷíďe">
                  <a:extLst>
                    <a:ext uri="{FF2B5EF4-FFF2-40B4-BE49-F238E27FC236}">
                      <a16:creationId xmlns:a16="http://schemas.microsoft.com/office/drawing/2014/main" id="{909298FF-E758-4116-BC1E-02604B09D050}"/>
                    </a:ext>
                  </a:extLst>
                </p:cNvPr>
                <p:cNvGrpSpPr/>
                <p:nvPr/>
              </p:nvGrpSpPr>
              <p:grpSpPr>
                <a:xfrm>
                  <a:off x="4213224" y="1176338"/>
                  <a:ext cx="3838576" cy="4171950"/>
                  <a:chOff x="4213224" y="1176338"/>
                  <a:chExt cx="3838576" cy="4171950"/>
                </a:xfrm>
              </p:grpSpPr>
              <p:sp>
                <p:nvSpPr>
                  <p:cNvPr id="30" name="ïSľídê">
                    <a:extLst>
                      <a:ext uri="{FF2B5EF4-FFF2-40B4-BE49-F238E27FC236}">
                        <a16:creationId xmlns:a16="http://schemas.microsoft.com/office/drawing/2014/main" id="{20F20CDF-E8E2-4C01-A837-BF8B78601FE6}"/>
                      </a:ext>
                    </a:extLst>
                  </p:cNvPr>
                  <p:cNvSpPr/>
                  <p:nvPr/>
                </p:nvSpPr>
                <p:spPr>
                  <a:xfrm>
                    <a:off x="4213224" y="1509712"/>
                    <a:ext cx="3838576" cy="3838576"/>
                  </a:xfrm>
                  <a:custGeom>
                    <a:avLst/>
                    <a:gdLst>
                      <a:gd name="connsiteX0" fmla="*/ 1919288 w 3838576"/>
                      <a:gd name="connsiteY0" fmla="*/ 0 h 3838576"/>
                      <a:gd name="connsiteX1" fmla="*/ 3838576 w 3838576"/>
                      <a:gd name="connsiteY1" fmla="*/ 1919288 h 3838576"/>
                      <a:gd name="connsiteX2" fmla="*/ 1919288 w 3838576"/>
                      <a:gd name="connsiteY2" fmla="*/ 3838576 h 3838576"/>
                      <a:gd name="connsiteX3" fmla="*/ 0 w 3838576"/>
                      <a:gd name="connsiteY3" fmla="*/ 1919288 h 3838576"/>
                      <a:gd name="connsiteX4" fmla="*/ 959644 w 3838576"/>
                      <a:gd name="connsiteY4" fmla="*/ 1919288 h 3838576"/>
                      <a:gd name="connsiteX5" fmla="*/ 1919288 w 3838576"/>
                      <a:gd name="connsiteY5" fmla="*/ 2878932 h 3838576"/>
                      <a:gd name="connsiteX6" fmla="*/ 2878932 w 3838576"/>
                      <a:gd name="connsiteY6" fmla="*/ 1919288 h 3838576"/>
                      <a:gd name="connsiteX7" fmla="*/ 1919288 w 3838576"/>
                      <a:gd name="connsiteY7" fmla="*/ 959644 h 3838576"/>
                      <a:gd name="connsiteX8" fmla="*/ 1919288 w 3838576"/>
                      <a:gd name="connsiteY8" fmla="*/ 0 h 3838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38576" h="3838576">
                        <a:moveTo>
                          <a:pt x="1919288" y="0"/>
                        </a:moveTo>
                        <a:cubicBezTo>
                          <a:pt x="2979281" y="0"/>
                          <a:pt x="3838576" y="859295"/>
                          <a:pt x="3838576" y="1919288"/>
                        </a:cubicBezTo>
                        <a:cubicBezTo>
                          <a:pt x="3838576" y="2979281"/>
                          <a:pt x="2979281" y="3838576"/>
                          <a:pt x="1919288" y="3838576"/>
                        </a:cubicBezTo>
                        <a:cubicBezTo>
                          <a:pt x="859295" y="3838576"/>
                          <a:pt x="0" y="2979281"/>
                          <a:pt x="0" y="1919288"/>
                        </a:cubicBezTo>
                        <a:lnTo>
                          <a:pt x="959644" y="1919288"/>
                        </a:lnTo>
                        <a:cubicBezTo>
                          <a:pt x="959644" y="2449285"/>
                          <a:pt x="1389291" y="2878932"/>
                          <a:pt x="1919288" y="2878932"/>
                        </a:cubicBezTo>
                        <a:cubicBezTo>
                          <a:pt x="2449285" y="2878932"/>
                          <a:pt x="2878932" y="2449285"/>
                          <a:pt x="2878932" y="1919288"/>
                        </a:cubicBezTo>
                        <a:cubicBezTo>
                          <a:pt x="2878932" y="1389291"/>
                          <a:pt x="2449285" y="959644"/>
                          <a:pt x="1919288" y="959644"/>
                        </a:cubicBezTo>
                        <a:lnTo>
                          <a:pt x="1919288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1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íṣ1íḍé">
                    <a:extLst>
                      <a:ext uri="{FF2B5EF4-FFF2-40B4-BE49-F238E27FC236}">
                        <a16:creationId xmlns:a16="http://schemas.microsoft.com/office/drawing/2014/main" id="{9B95154D-C949-40A9-9E50-6A4680BEB22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28161" y="1691234"/>
                    <a:ext cx="1619250" cy="589457"/>
                  </a:xfrm>
                  <a:prstGeom prst="triangl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1400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" name="ïSḻiďe">
                  <a:extLst>
                    <a:ext uri="{FF2B5EF4-FFF2-40B4-BE49-F238E27FC236}">
                      <a16:creationId xmlns:a16="http://schemas.microsoft.com/office/drawing/2014/main" id="{84EDBF37-ACAE-4DFF-AC79-1A1A8A498A9F}"/>
                    </a:ext>
                  </a:extLst>
                </p:cNvPr>
                <p:cNvGrpSpPr/>
                <p:nvPr/>
              </p:nvGrpSpPr>
              <p:grpSpPr>
                <a:xfrm>
                  <a:off x="3967624" y="2001662"/>
                  <a:ext cx="1427338" cy="1427338"/>
                  <a:chOff x="3967624" y="2001662"/>
                  <a:chExt cx="1427338" cy="1427338"/>
                </a:xfrm>
              </p:grpSpPr>
              <p:sp>
                <p:nvSpPr>
                  <p:cNvPr id="28" name="ïṥliḍè">
                    <a:extLst>
                      <a:ext uri="{FF2B5EF4-FFF2-40B4-BE49-F238E27FC236}">
                        <a16:creationId xmlns:a16="http://schemas.microsoft.com/office/drawing/2014/main" id="{E56CF34F-07D1-4243-AC7A-273D39D1A088}"/>
                      </a:ext>
                    </a:extLst>
                  </p:cNvPr>
                  <p:cNvSpPr/>
                  <p:nvPr/>
                </p:nvSpPr>
                <p:spPr>
                  <a:xfrm>
                    <a:off x="3967624" y="2001662"/>
                    <a:ext cx="1427338" cy="1427338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7620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1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" name="išḷîḋe">
                    <a:extLst>
                      <a:ext uri="{FF2B5EF4-FFF2-40B4-BE49-F238E27FC236}">
                        <a16:creationId xmlns:a16="http://schemas.microsoft.com/office/drawing/2014/main" id="{808D2875-C2C0-45BF-AE8D-C6A651693727}"/>
                      </a:ext>
                    </a:extLst>
                  </p:cNvPr>
                  <p:cNvSpPr/>
                  <p:nvPr/>
                </p:nvSpPr>
                <p:spPr>
                  <a:xfrm>
                    <a:off x="4056523" y="2090562"/>
                    <a:ext cx="1249538" cy="124953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z="1400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7" name="íšľïdé">
                  <a:extLst>
                    <a:ext uri="{FF2B5EF4-FFF2-40B4-BE49-F238E27FC236}">
                      <a16:creationId xmlns:a16="http://schemas.microsoft.com/office/drawing/2014/main" id="{C38EB6AA-C642-4736-883B-13E7371A9D77}"/>
                    </a:ext>
                  </a:extLst>
                </p:cNvPr>
                <p:cNvSpPr/>
                <p:nvPr/>
              </p:nvSpPr>
              <p:spPr>
                <a:xfrm>
                  <a:off x="6590985" y="1843513"/>
                  <a:ext cx="705026" cy="705026"/>
                </a:xfrm>
                <a:prstGeom prst="ellips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iṡlíḑé">
                  <a:extLst>
                    <a:ext uri="{FF2B5EF4-FFF2-40B4-BE49-F238E27FC236}">
                      <a16:creationId xmlns:a16="http://schemas.microsoft.com/office/drawing/2014/main" id="{C81D5817-33E0-4482-B050-D9B141A399D9}"/>
                    </a:ext>
                  </a:extLst>
                </p:cNvPr>
                <p:cNvSpPr/>
                <p:nvPr/>
              </p:nvSpPr>
              <p:spPr>
                <a:xfrm>
                  <a:off x="7220093" y="3076487"/>
                  <a:ext cx="705026" cy="705026"/>
                </a:xfrm>
                <a:prstGeom prst="ellipse">
                  <a:avLst/>
                </a:prstGeom>
                <a:solidFill>
                  <a:schemeClr val="accent5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íš1iḋê">
                  <a:extLst>
                    <a:ext uri="{FF2B5EF4-FFF2-40B4-BE49-F238E27FC236}">
                      <a16:creationId xmlns:a16="http://schemas.microsoft.com/office/drawing/2014/main" id="{2B93B287-09CF-4DC4-952C-F8CEF15FD6C4}"/>
                    </a:ext>
                  </a:extLst>
                </p:cNvPr>
                <p:cNvSpPr/>
                <p:nvPr/>
              </p:nvSpPr>
              <p:spPr>
                <a:xfrm>
                  <a:off x="4422598" y="3539859"/>
                  <a:ext cx="705026" cy="705026"/>
                </a:xfrm>
                <a:prstGeom prst="ellipse">
                  <a:avLst/>
                </a:prstGeom>
                <a:solidFill>
                  <a:schemeClr val="accent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îşľíḓe">
                  <a:extLst>
                    <a:ext uri="{FF2B5EF4-FFF2-40B4-BE49-F238E27FC236}">
                      <a16:creationId xmlns:a16="http://schemas.microsoft.com/office/drawing/2014/main" id="{9B35CD84-8D59-4639-85A7-C3691D7422EA}"/>
                    </a:ext>
                  </a:extLst>
                </p:cNvPr>
                <p:cNvSpPr/>
                <p:nvPr/>
              </p:nvSpPr>
              <p:spPr>
                <a:xfrm>
                  <a:off x="5306061" y="4421877"/>
                  <a:ext cx="705026" cy="705026"/>
                </a:xfrm>
                <a:prstGeom prst="ellipse">
                  <a:avLst/>
                </a:prstGeom>
                <a:solidFill>
                  <a:schemeClr val="accent2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íṥḷïḑè">
                  <a:extLst>
                    <a:ext uri="{FF2B5EF4-FFF2-40B4-BE49-F238E27FC236}">
                      <a16:creationId xmlns:a16="http://schemas.microsoft.com/office/drawing/2014/main" id="{8B4DFA86-AE5E-469F-9A15-DE93265F00F4}"/>
                    </a:ext>
                  </a:extLst>
                </p:cNvPr>
                <p:cNvSpPr/>
                <p:nvPr/>
              </p:nvSpPr>
              <p:spPr>
                <a:xfrm>
                  <a:off x="6678931" y="4212387"/>
                  <a:ext cx="705026" cy="705026"/>
                </a:xfrm>
                <a:prstGeom prst="ellipse">
                  <a:avLst/>
                </a:prstGeom>
                <a:solidFill>
                  <a:schemeClr val="accent4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ísḻíďe">
                  <a:extLst>
                    <a:ext uri="{FF2B5EF4-FFF2-40B4-BE49-F238E27FC236}">
                      <a16:creationId xmlns:a16="http://schemas.microsoft.com/office/drawing/2014/main" id="{13ACBF0A-12CC-46D0-8D75-7C2F24EFB082}"/>
                    </a:ext>
                  </a:extLst>
                </p:cNvPr>
                <p:cNvSpPr/>
                <p:nvPr/>
              </p:nvSpPr>
              <p:spPr>
                <a:xfrm>
                  <a:off x="6713282" y="2072608"/>
                  <a:ext cx="380130" cy="265913"/>
                </a:xfrm>
                <a:custGeom>
                  <a:avLst/>
                  <a:gdLst>
                    <a:gd name="connsiteX0" fmla="*/ 303212 w 338138"/>
                    <a:gd name="connsiteY0" fmla="*/ 103188 h 236538"/>
                    <a:gd name="connsiteX1" fmla="*/ 303212 w 338138"/>
                    <a:gd name="connsiteY1" fmla="*/ 122238 h 236538"/>
                    <a:gd name="connsiteX2" fmla="*/ 306034 w 338138"/>
                    <a:gd name="connsiteY2" fmla="*/ 122238 h 236538"/>
                    <a:gd name="connsiteX3" fmla="*/ 315912 w 338138"/>
                    <a:gd name="connsiteY3" fmla="*/ 112713 h 236538"/>
                    <a:gd name="connsiteX4" fmla="*/ 306034 w 338138"/>
                    <a:gd name="connsiteY4" fmla="*/ 103188 h 236538"/>
                    <a:gd name="connsiteX5" fmla="*/ 303212 w 338138"/>
                    <a:gd name="connsiteY5" fmla="*/ 103188 h 236538"/>
                    <a:gd name="connsiteX6" fmla="*/ 65087 w 338138"/>
                    <a:gd name="connsiteY6" fmla="*/ 90488 h 236538"/>
                    <a:gd name="connsiteX7" fmla="*/ 61912 w 338138"/>
                    <a:gd name="connsiteY7" fmla="*/ 96838 h 236538"/>
                    <a:gd name="connsiteX8" fmla="*/ 68262 w 338138"/>
                    <a:gd name="connsiteY8" fmla="*/ 96838 h 236538"/>
                    <a:gd name="connsiteX9" fmla="*/ 90487 w 338138"/>
                    <a:gd name="connsiteY9" fmla="*/ 87313 h 236538"/>
                    <a:gd name="connsiteX10" fmla="*/ 90487 w 338138"/>
                    <a:gd name="connsiteY10" fmla="*/ 107951 h 236538"/>
                    <a:gd name="connsiteX11" fmla="*/ 98107 w 338138"/>
                    <a:gd name="connsiteY11" fmla="*/ 107951 h 236538"/>
                    <a:gd name="connsiteX12" fmla="*/ 109537 w 338138"/>
                    <a:gd name="connsiteY12" fmla="*/ 97632 h 236538"/>
                    <a:gd name="connsiteX13" fmla="*/ 98107 w 338138"/>
                    <a:gd name="connsiteY13" fmla="*/ 87313 h 236538"/>
                    <a:gd name="connsiteX14" fmla="*/ 90487 w 338138"/>
                    <a:gd name="connsiteY14" fmla="*/ 87313 h 236538"/>
                    <a:gd name="connsiteX15" fmla="*/ 86677 w 338138"/>
                    <a:gd name="connsiteY15" fmla="*/ 79375 h 236538"/>
                    <a:gd name="connsiteX16" fmla="*/ 98107 w 338138"/>
                    <a:gd name="connsiteY16" fmla="*/ 79375 h 236538"/>
                    <a:gd name="connsiteX17" fmla="*/ 115887 w 338138"/>
                    <a:gd name="connsiteY17" fmla="*/ 97632 h 236538"/>
                    <a:gd name="connsiteX18" fmla="*/ 98107 w 338138"/>
                    <a:gd name="connsiteY18" fmla="*/ 115888 h 236538"/>
                    <a:gd name="connsiteX19" fmla="*/ 86677 w 338138"/>
                    <a:gd name="connsiteY19" fmla="*/ 115888 h 236538"/>
                    <a:gd name="connsiteX20" fmla="*/ 84137 w 338138"/>
                    <a:gd name="connsiteY20" fmla="*/ 113280 h 236538"/>
                    <a:gd name="connsiteX21" fmla="*/ 84137 w 338138"/>
                    <a:gd name="connsiteY21" fmla="*/ 81983 h 236538"/>
                    <a:gd name="connsiteX22" fmla="*/ 86677 w 338138"/>
                    <a:gd name="connsiteY22" fmla="*/ 79375 h 236538"/>
                    <a:gd name="connsiteX23" fmla="*/ 63764 w 338138"/>
                    <a:gd name="connsiteY23" fmla="*/ 79375 h 236538"/>
                    <a:gd name="connsiteX24" fmla="*/ 66410 w 338138"/>
                    <a:gd name="connsiteY24" fmla="*/ 79375 h 236538"/>
                    <a:gd name="connsiteX25" fmla="*/ 69056 w 338138"/>
                    <a:gd name="connsiteY25" fmla="*/ 80727 h 236538"/>
                    <a:gd name="connsiteX26" fmla="*/ 80962 w 338138"/>
                    <a:gd name="connsiteY26" fmla="*/ 113183 h 236538"/>
                    <a:gd name="connsiteX27" fmla="*/ 78316 w 338138"/>
                    <a:gd name="connsiteY27" fmla="*/ 115888 h 236538"/>
                    <a:gd name="connsiteX28" fmla="*/ 75670 w 338138"/>
                    <a:gd name="connsiteY28" fmla="*/ 115888 h 236538"/>
                    <a:gd name="connsiteX29" fmla="*/ 74347 w 338138"/>
                    <a:gd name="connsiteY29" fmla="*/ 114536 h 236538"/>
                    <a:gd name="connsiteX30" fmla="*/ 70378 w 338138"/>
                    <a:gd name="connsiteY30" fmla="*/ 105069 h 236538"/>
                    <a:gd name="connsiteX31" fmla="*/ 59795 w 338138"/>
                    <a:gd name="connsiteY31" fmla="*/ 105069 h 236538"/>
                    <a:gd name="connsiteX32" fmla="*/ 55826 w 338138"/>
                    <a:gd name="connsiteY32" fmla="*/ 114536 h 236538"/>
                    <a:gd name="connsiteX33" fmla="*/ 54503 w 338138"/>
                    <a:gd name="connsiteY33" fmla="*/ 115888 h 236538"/>
                    <a:gd name="connsiteX34" fmla="*/ 51858 w 338138"/>
                    <a:gd name="connsiteY34" fmla="*/ 115888 h 236538"/>
                    <a:gd name="connsiteX35" fmla="*/ 49212 w 338138"/>
                    <a:gd name="connsiteY35" fmla="*/ 114536 h 236538"/>
                    <a:gd name="connsiteX36" fmla="*/ 49212 w 338138"/>
                    <a:gd name="connsiteY36" fmla="*/ 113183 h 236538"/>
                    <a:gd name="connsiteX37" fmla="*/ 61118 w 338138"/>
                    <a:gd name="connsiteY37" fmla="*/ 80727 h 236538"/>
                    <a:gd name="connsiteX38" fmla="*/ 63764 w 338138"/>
                    <a:gd name="connsiteY38" fmla="*/ 79375 h 236538"/>
                    <a:gd name="connsiteX39" fmla="*/ 19050 w 338138"/>
                    <a:gd name="connsiteY39" fmla="*/ 63500 h 236538"/>
                    <a:gd name="connsiteX40" fmla="*/ 19050 w 338138"/>
                    <a:gd name="connsiteY40" fmla="*/ 132790 h 236538"/>
                    <a:gd name="connsiteX41" fmla="*/ 120915 w 338138"/>
                    <a:gd name="connsiteY41" fmla="*/ 132790 h 236538"/>
                    <a:gd name="connsiteX42" fmla="*/ 124884 w 338138"/>
                    <a:gd name="connsiteY42" fmla="*/ 134097 h 236538"/>
                    <a:gd name="connsiteX43" fmla="*/ 161925 w 338138"/>
                    <a:gd name="connsiteY43" fmla="*/ 152400 h 236538"/>
                    <a:gd name="connsiteX44" fmla="*/ 152665 w 338138"/>
                    <a:gd name="connsiteY44" fmla="*/ 123638 h 236538"/>
                    <a:gd name="connsiteX45" fmla="*/ 152665 w 338138"/>
                    <a:gd name="connsiteY45" fmla="*/ 121024 h 236538"/>
                    <a:gd name="connsiteX46" fmla="*/ 152665 w 338138"/>
                    <a:gd name="connsiteY46" fmla="*/ 63500 h 236538"/>
                    <a:gd name="connsiteX47" fmla="*/ 19050 w 338138"/>
                    <a:gd name="connsiteY47" fmla="*/ 63500 h 236538"/>
                    <a:gd name="connsiteX48" fmla="*/ 52387 w 338138"/>
                    <a:gd name="connsiteY48" fmla="*/ 17463 h 236538"/>
                    <a:gd name="connsiteX49" fmla="*/ 52387 w 338138"/>
                    <a:gd name="connsiteY49" fmla="*/ 43782 h 236538"/>
                    <a:gd name="connsiteX50" fmla="*/ 161817 w 338138"/>
                    <a:gd name="connsiteY50" fmla="*/ 43782 h 236538"/>
                    <a:gd name="connsiteX51" fmla="*/ 169728 w 338138"/>
                    <a:gd name="connsiteY51" fmla="*/ 52994 h 236538"/>
                    <a:gd name="connsiteX52" fmla="*/ 169728 w 338138"/>
                    <a:gd name="connsiteY52" fmla="*/ 118791 h 236538"/>
                    <a:gd name="connsiteX53" fmla="*/ 186868 w 338138"/>
                    <a:gd name="connsiteY53" fmla="*/ 167482 h 236538"/>
                    <a:gd name="connsiteX54" fmla="*/ 184231 w 338138"/>
                    <a:gd name="connsiteY54" fmla="*/ 176693 h 236538"/>
                    <a:gd name="connsiteX55" fmla="*/ 177639 w 338138"/>
                    <a:gd name="connsiteY55" fmla="*/ 179325 h 236538"/>
                    <a:gd name="connsiteX56" fmla="*/ 173683 w 338138"/>
                    <a:gd name="connsiteY56" fmla="*/ 178009 h 236538"/>
                    <a:gd name="connsiteX57" fmla="*/ 119627 w 338138"/>
                    <a:gd name="connsiteY57" fmla="*/ 150374 h 236538"/>
                    <a:gd name="connsiteX58" fmla="*/ 52387 w 338138"/>
                    <a:gd name="connsiteY58" fmla="*/ 150374 h 236538"/>
                    <a:gd name="connsiteX59" fmla="*/ 52387 w 338138"/>
                    <a:gd name="connsiteY59" fmla="*/ 217488 h 236538"/>
                    <a:gd name="connsiteX60" fmla="*/ 285750 w 338138"/>
                    <a:gd name="connsiteY60" fmla="*/ 217488 h 236538"/>
                    <a:gd name="connsiteX61" fmla="*/ 285750 w 338138"/>
                    <a:gd name="connsiteY61" fmla="*/ 17463 h 236538"/>
                    <a:gd name="connsiteX62" fmla="*/ 52387 w 338138"/>
                    <a:gd name="connsiteY62" fmla="*/ 17463 h 236538"/>
                    <a:gd name="connsiteX63" fmla="*/ 42267 w 338138"/>
                    <a:gd name="connsiteY63" fmla="*/ 0 h 236538"/>
                    <a:gd name="connsiteX64" fmla="*/ 328892 w 338138"/>
                    <a:gd name="connsiteY64" fmla="*/ 0 h 236538"/>
                    <a:gd name="connsiteX65" fmla="*/ 338138 w 338138"/>
                    <a:gd name="connsiteY65" fmla="*/ 9199 h 236538"/>
                    <a:gd name="connsiteX66" fmla="*/ 338138 w 338138"/>
                    <a:gd name="connsiteY66" fmla="*/ 227339 h 236538"/>
                    <a:gd name="connsiteX67" fmla="*/ 328892 w 338138"/>
                    <a:gd name="connsiteY67" fmla="*/ 236538 h 236538"/>
                    <a:gd name="connsiteX68" fmla="*/ 42267 w 338138"/>
                    <a:gd name="connsiteY68" fmla="*/ 236538 h 236538"/>
                    <a:gd name="connsiteX69" fmla="*/ 33021 w 338138"/>
                    <a:gd name="connsiteY69" fmla="*/ 227339 h 236538"/>
                    <a:gd name="connsiteX70" fmla="*/ 33021 w 338138"/>
                    <a:gd name="connsiteY70" fmla="*/ 151122 h 236538"/>
                    <a:gd name="connsiteX71" fmla="*/ 9246 w 338138"/>
                    <a:gd name="connsiteY71" fmla="*/ 151122 h 236538"/>
                    <a:gd name="connsiteX72" fmla="*/ 0 w 338138"/>
                    <a:gd name="connsiteY72" fmla="*/ 141923 h 236538"/>
                    <a:gd name="connsiteX73" fmla="*/ 0 w 338138"/>
                    <a:gd name="connsiteY73" fmla="*/ 53878 h 236538"/>
                    <a:gd name="connsiteX74" fmla="*/ 9246 w 338138"/>
                    <a:gd name="connsiteY74" fmla="*/ 44679 h 236538"/>
                    <a:gd name="connsiteX75" fmla="*/ 33021 w 338138"/>
                    <a:gd name="connsiteY75" fmla="*/ 44679 h 236538"/>
                    <a:gd name="connsiteX76" fmla="*/ 33021 w 338138"/>
                    <a:gd name="connsiteY76" fmla="*/ 9199 h 236538"/>
                    <a:gd name="connsiteX77" fmla="*/ 42267 w 338138"/>
                    <a:gd name="connsiteY77" fmla="*/ 0 h 236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38138" h="236538">
                      <a:moveTo>
                        <a:pt x="303212" y="103188"/>
                      </a:moveTo>
                      <a:cubicBezTo>
                        <a:pt x="303212" y="103188"/>
                        <a:pt x="303212" y="103188"/>
                        <a:pt x="303212" y="122238"/>
                      </a:cubicBezTo>
                      <a:cubicBezTo>
                        <a:pt x="303212" y="122238"/>
                        <a:pt x="303212" y="122238"/>
                        <a:pt x="306034" y="122238"/>
                      </a:cubicBezTo>
                      <a:cubicBezTo>
                        <a:pt x="311679" y="122238"/>
                        <a:pt x="315912" y="116795"/>
                        <a:pt x="315912" y="112713"/>
                      </a:cubicBezTo>
                      <a:cubicBezTo>
                        <a:pt x="315912" y="107270"/>
                        <a:pt x="311679" y="103188"/>
                        <a:pt x="306034" y="103188"/>
                      </a:cubicBezTo>
                      <a:cubicBezTo>
                        <a:pt x="306034" y="103188"/>
                        <a:pt x="306034" y="103188"/>
                        <a:pt x="303212" y="103188"/>
                      </a:cubicBezTo>
                      <a:close/>
                      <a:moveTo>
                        <a:pt x="65087" y="90488"/>
                      </a:moveTo>
                      <a:lnTo>
                        <a:pt x="61912" y="96838"/>
                      </a:lnTo>
                      <a:lnTo>
                        <a:pt x="68262" y="96838"/>
                      </a:lnTo>
                      <a:close/>
                      <a:moveTo>
                        <a:pt x="90487" y="87313"/>
                      </a:moveTo>
                      <a:cubicBezTo>
                        <a:pt x="90487" y="87313"/>
                        <a:pt x="90487" y="87313"/>
                        <a:pt x="90487" y="107951"/>
                      </a:cubicBezTo>
                      <a:cubicBezTo>
                        <a:pt x="90487" y="107951"/>
                        <a:pt x="90487" y="107951"/>
                        <a:pt x="98107" y="107951"/>
                      </a:cubicBezTo>
                      <a:cubicBezTo>
                        <a:pt x="104457" y="107951"/>
                        <a:pt x="109537" y="104081"/>
                        <a:pt x="109537" y="97632"/>
                      </a:cubicBezTo>
                      <a:cubicBezTo>
                        <a:pt x="109537" y="92473"/>
                        <a:pt x="104457" y="87313"/>
                        <a:pt x="98107" y="87313"/>
                      </a:cubicBezTo>
                      <a:cubicBezTo>
                        <a:pt x="98107" y="87313"/>
                        <a:pt x="98107" y="87313"/>
                        <a:pt x="90487" y="87313"/>
                      </a:cubicBezTo>
                      <a:close/>
                      <a:moveTo>
                        <a:pt x="86677" y="79375"/>
                      </a:moveTo>
                      <a:cubicBezTo>
                        <a:pt x="86677" y="79375"/>
                        <a:pt x="86677" y="79375"/>
                        <a:pt x="98107" y="79375"/>
                      </a:cubicBezTo>
                      <a:cubicBezTo>
                        <a:pt x="108267" y="79375"/>
                        <a:pt x="115887" y="88503"/>
                        <a:pt x="115887" y="97632"/>
                      </a:cubicBezTo>
                      <a:cubicBezTo>
                        <a:pt x="115887" y="108064"/>
                        <a:pt x="108267" y="115888"/>
                        <a:pt x="98107" y="115888"/>
                      </a:cubicBezTo>
                      <a:cubicBezTo>
                        <a:pt x="98107" y="115888"/>
                        <a:pt x="98107" y="115888"/>
                        <a:pt x="86677" y="115888"/>
                      </a:cubicBezTo>
                      <a:cubicBezTo>
                        <a:pt x="85407" y="115888"/>
                        <a:pt x="84137" y="114584"/>
                        <a:pt x="84137" y="113280"/>
                      </a:cubicBezTo>
                      <a:cubicBezTo>
                        <a:pt x="84137" y="113280"/>
                        <a:pt x="84137" y="113280"/>
                        <a:pt x="84137" y="81983"/>
                      </a:cubicBezTo>
                      <a:cubicBezTo>
                        <a:pt x="84137" y="80679"/>
                        <a:pt x="85407" y="79375"/>
                        <a:pt x="86677" y="79375"/>
                      </a:cubicBezTo>
                      <a:close/>
                      <a:moveTo>
                        <a:pt x="63764" y="79375"/>
                      </a:moveTo>
                      <a:cubicBezTo>
                        <a:pt x="63764" y="79375"/>
                        <a:pt x="63764" y="79375"/>
                        <a:pt x="66410" y="79375"/>
                      </a:cubicBezTo>
                      <a:cubicBezTo>
                        <a:pt x="67733" y="79375"/>
                        <a:pt x="67733" y="79375"/>
                        <a:pt x="69056" y="80727"/>
                      </a:cubicBezTo>
                      <a:lnTo>
                        <a:pt x="80962" y="113183"/>
                      </a:lnTo>
                      <a:cubicBezTo>
                        <a:pt x="80962" y="114536"/>
                        <a:pt x="79639" y="115888"/>
                        <a:pt x="78316" y="115888"/>
                      </a:cubicBezTo>
                      <a:cubicBezTo>
                        <a:pt x="78316" y="115888"/>
                        <a:pt x="78316" y="115888"/>
                        <a:pt x="75670" y="115888"/>
                      </a:cubicBezTo>
                      <a:cubicBezTo>
                        <a:pt x="74347" y="115888"/>
                        <a:pt x="74347" y="114536"/>
                        <a:pt x="74347" y="114536"/>
                      </a:cubicBezTo>
                      <a:cubicBezTo>
                        <a:pt x="74347" y="114536"/>
                        <a:pt x="74347" y="114536"/>
                        <a:pt x="70378" y="105069"/>
                      </a:cubicBezTo>
                      <a:cubicBezTo>
                        <a:pt x="70378" y="105069"/>
                        <a:pt x="70378" y="105069"/>
                        <a:pt x="59795" y="105069"/>
                      </a:cubicBezTo>
                      <a:cubicBezTo>
                        <a:pt x="59795" y="105069"/>
                        <a:pt x="59795" y="105069"/>
                        <a:pt x="55826" y="114536"/>
                      </a:cubicBezTo>
                      <a:cubicBezTo>
                        <a:pt x="55826" y="114536"/>
                        <a:pt x="55826" y="115888"/>
                        <a:pt x="54503" y="115888"/>
                      </a:cubicBezTo>
                      <a:cubicBezTo>
                        <a:pt x="54503" y="115888"/>
                        <a:pt x="54503" y="115888"/>
                        <a:pt x="51858" y="115888"/>
                      </a:cubicBezTo>
                      <a:cubicBezTo>
                        <a:pt x="50535" y="115888"/>
                        <a:pt x="50535" y="115888"/>
                        <a:pt x="49212" y="114536"/>
                      </a:cubicBezTo>
                      <a:cubicBezTo>
                        <a:pt x="49212" y="114536"/>
                        <a:pt x="49212" y="113183"/>
                        <a:pt x="49212" y="113183"/>
                      </a:cubicBezTo>
                      <a:cubicBezTo>
                        <a:pt x="49212" y="113183"/>
                        <a:pt x="49212" y="113183"/>
                        <a:pt x="61118" y="80727"/>
                      </a:cubicBezTo>
                      <a:cubicBezTo>
                        <a:pt x="61118" y="79375"/>
                        <a:pt x="62441" y="79375"/>
                        <a:pt x="63764" y="79375"/>
                      </a:cubicBezTo>
                      <a:close/>
                      <a:moveTo>
                        <a:pt x="19050" y="63500"/>
                      </a:moveTo>
                      <a:lnTo>
                        <a:pt x="19050" y="132790"/>
                      </a:lnTo>
                      <a:cubicBezTo>
                        <a:pt x="19050" y="132790"/>
                        <a:pt x="19050" y="132790"/>
                        <a:pt x="120915" y="132790"/>
                      </a:cubicBezTo>
                      <a:cubicBezTo>
                        <a:pt x="122238" y="132790"/>
                        <a:pt x="124884" y="132790"/>
                        <a:pt x="124884" y="134097"/>
                      </a:cubicBezTo>
                      <a:cubicBezTo>
                        <a:pt x="124884" y="134097"/>
                        <a:pt x="124884" y="134097"/>
                        <a:pt x="161925" y="152400"/>
                      </a:cubicBezTo>
                      <a:cubicBezTo>
                        <a:pt x="161925" y="152400"/>
                        <a:pt x="161925" y="152400"/>
                        <a:pt x="152665" y="123638"/>
                      </a:cubicBezTo>
                      <a:cubicBezTo>
                        <a:pt x="152665" y="123638"/>
                        <a:pt x="152665" y="122331"/>
                        <a:pt x="152665" y="121024"/>
                      </a:cubicBezTo>
                      <a:cubicBezTo>
                        <a:pt x="152665" y="121024"/>
                        <a:pt x="152665" y="121024"/>
                        <a:pt x="152665" y="63500"/>
                      </a:cubicBezTo>
                      <a:cubicBezTo>
                        <a:pt x="152665" y="63500"/>
                        <a:pt x="152665" y="63500"/>
                        <a:pt x="19050" y="63500"/>
                      </a:cubicBezTo>
                      <a:close/>
                      <a:moveTo>
                        <a:pt x="52387" y="17463"/>
                      </a:moveTo>
                      <a:cubicBezTo>
                        <a:pt x="52387" y="17463"/>
                        <a:pt x="52387" y="17463"/>
                        <a:pt x="52387" y="43782"/>
                      </a:cubicBezTo>
                      <a:cubicBezTo>
                        <a:pt x="52387" y="43782"/>
                        <a:pt x="52387" y="43782"/>
                        <a:pt x="161817" y="43782"/>
                      </a:cubicBezTo>
                      <a:cubicBezTo>
                        <a:pt x="165773" y="43782"/>
                        <a:pt x="169728" y="49046"/>
                        <a:pt x="169728" y="52994"/>
                      </a:cubicBezTo>
                      <a:cubicBezTo>
                        <a:pt x="169728" y="52994"/>
                        <a:pt x="169728" y="52994"/>
                        <a:pt x="169728" y="118791"/>
                      </a:cubicBezTo>
                      <a:cubicBezTo>
                        <a:pt x="169728" y="118791"/>
                        <a:pt x="169728" y="118791"/>
                        <a:pt x="186868" y="167482"/>
                      </a:cubicBezTo>
                      <a:cubicBezTo>
                        <a:pt x="188186" y="171430"/>
                        <a:pt x="186868" y="174062"/>
                        <a:pt x="184231" y="176693"/>
                      </a:cubicBezTo>
                      <a:cubicBezTo>
                        <a:pt x="181594" y="178009"/>
                        <a:pt x="180275" y="179325"/>
                        <a:pt x="177639" y="179325"/>
                      </a:cubicBezTo>
                      <a:cubicBezTo>
                        <a:pt x="176320" y="179325"/>
                        <a:pt x="175002" y="179325"/>
                        <a:pt x="173683" y="178009"/>
                      </a:cubicBezTo>
                      <a:cubicBezTo>
                        <a:pt x="173683" y="178009"/>
                        <a:pt x="173683" y="178009"/>
                        <a:pt x="119627" y="150374"/>
                      </a:cubicBezTo>
                      <a:cubicBezTo>
                        <a:pt x="119627" y="150374"/>
                        <a:pt x="119627" y="150374"/>
                        <a:pt x="52387" y="150374"/>
                      </a:cubicBezTo>
                      <a:cubicBezTo>
                        <a:pt x="52387" y="150374"/>
                        <a:pt x="52387" y="150374"/>
                        <a:pt x="52387" y="217488"/>
                      </a:cubicBezTo>
                      <a:cubicBezTo>
                        <a:pt x="52387" y="217488"/>
                        <a:pt x="52387" y="217488"/>
                        <a:pt x="285750" y="217488"/>
                      </a:cubicBezTo>
                      <a:lnTo>
                        <a:pt x="285750" y="17463"/>
                      </a:lnTo>
                      <a:cubicBezTo>
                        <a:pt x="285750" y="17463"/>
                        <a:pt x="285750" y="17463"/>
                        <a:pt x="52387" y="17463"/>
                      </a:cubicBezTo>
                      <a:close/>
                      <a:moveTo>
                        <a:pt x="42267" y="0"/>
                      </a:moveTo>
                      <a:cubicBezTo>
                        <a:pt x="42267" y="0"/>
                        <a:pt x="42267" y="0"/>
                        <a:pt x="328892" y="0"/>
                      </a:cubicBezTo>
                      <a:cubicBezTo>
                        <a:pt x="334176" y="0"/>
                        <a:pt x="338138" y="3942"/>
                        <a:pt x="338138" y="9199"/>
                      </a:cubicBezTo>
                      <a:cubicBezTo>
                        <a:pt x="338138" y="9199"/>
                        <a:pt x="338138" y="9199"/>
                        <a:pt x="338138" y="227339"/>
                      </a:cubicBezTo>
                      <a:cubicBezTo>
                        <a:pt x="338138" y="232596"/>
                        <a:pt x="334176" y="236538"/>
                        <a:pt x="328892" y="236538"/>
                      </a:cubicBezTo>
                      <a:cubicBezTo>
                        <a:pt x="328892" y="236538"/>
                        <a:pt x="328892" y="236538"/>
                        <a:pt x="42267" y="236538"/>
                      </a:cubicBezTo>
                      <a:cubicBezTo>
                        <a:pt x="36984" y="236538"/>
                        <a:pt x="33021" y="232596"/>
                        <a:pt x="33021" y="227339"/>
                      </a:cubicBezTo>
                      <a:cubicBezTo>
                        <a:pt x="33021" y="227339"/>
                        <a:pt x="33021" y="227339"/>
                        <a:pt x="33021" y="151122"/>
                      </a:cubicBezTo>
                      <a:cubicBezTo>
                        <a:pt x="33021" y="151122"/>
                        <a:pt x="33021" y="151122"/>
                        <a:pt x="9246" y="151122"/>
                      </a:cubicBezTo>
                      <a:cubicBezTo>
                        <a:pt x="3962" y="151122"/>
                        <a:pt x="0" y="147179"/>
                        <a:pt x="0" y="141923"/>
                      </a:cubicBezTo>
                      <a:cubicBezTo>
                        <a:pt x="0" y="141923"/>
                        <a:pt x="0" y="141923"/>
                        <a:pt x="0" y="53878"/>
                      </a:cubicBezTo>
                      <a:cubicBezTo>
                        <a:pt x="0" y="49936"/>
                        <a:pt x="3962" y="44679"/>
                        <a:pt x="9246" y="44679"/>
                      </a:cubicBezTo>
                      <a:cubicBezTo>
                        <a:pt x="9246" y="44679"/>
                        <a:pt x="9246" y="44679"/>
                        <a:pt x="33021" y="44679"/>
                      </a:cubicBezTo>
                      <a:cubicBezTo>
                        <a:pt x="33021" y="44679"/>
                        <a:pt x="33021" y="44679"/>
                        <a:pt x="33021" y="9199"/>
                      </a:cubicBezTo>
                      <a:cubicBezTo>
                        <a:pt x="33021" y="3942"/>
                        <a:pt x="36984" y="0"/>
                        <a:pt x="422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íṩľîḋe">
                  <a:extLst>
                    <a:ext uri="{FF2B5EF4-FFF2-40B4-BE49-F238E27FC236}">
                      <a16:creationId xmlns:a16="http://schemas.microsoft.com/office/drawing/2014/main" id="{40EEAA32-EA36-422D-9A75-CB962A669ED9}"/>
                    </a:ext>
                  </a:extLst>
                </p:cNvPr>
                <p:cNvSpPr/>
                <p:nvPr/>
              </p:nvSpPr>
              <p:spPr>
                <a:xfrm>
                  <a:off x="7342390" y="3305583"/>
                  <a:ext cx="380130" cy="265913"/>
                </a:xfrm>
                <a:custGeom>
                  <a:avLst/>
                  <a:gdLst>
                    <a:gd name="connsiteX0" fmla="*/ 303212 w 338138"/>
                    <a:gd name="connsiteY0" fmla="*/ 103188 h 236538"/>
                    <a:gd name="connsiteX1" fmla="*/ 303212 w 338138"/>
                    <a:gd name="connsiteY1" fmla="*/ 122238 h 236538"/>
                    <a:gd name="connsiteX2" fmla="*/ 306034 w 338138"/>
                    <a:gd name="connsiteY2" fmla="*/ 122238 h 236538"/>
                    <a:gd name="connsiteX3" fmla="*/ 315912 w 338138"/>
                    <a:gd name="connsiteY3" fmla="*/ 112713 h 236538"/>
                    <a:gd name="connsiteX4" fmla="*/ 306034 w 338138"/>
                    <a:gd name="connsiteY4" fmla="*/ 103188 h 236538"/>
                    <a:gd name="connsiteX5" fmla="*/ 303212 w 338138"/>
                    <a:gd name="connsiteY5" fmla="*/ 103188 h 236538"/>
                    <a:gd name="connsiteX6" fmla="*/ 65087 w 338138"/>
                    <a:gd name="connsiteY6" fmla="*/ 90488 h 236538"/>
                    <a:gd name="connsiteX7" fmla="*/ 61912 w 338138"/>
                    <a:gd name="connsiteY7" fmla="*/ 96838 h 236538"/>
                    <a:gd name="connsiteX8" fmla="*/ 68262 w 338138"/>
                    <a:gd name="connsiteY8" fmla="*/ 96838 h 236538"/>
                    <a:gd name="connsiteX9" fmla="*/ 90487 w 338138"/>
                    <a:gd name="connsiteY9" fmla="*/ 87313 h 236538"/>
                    <a:gd name="connsiteX10" fmla="*/ 90487 w 338138"/>
                    <a:gd name="connsiteY10" fmla="*/ 107951 h 236538"/>
                    <a:gd name="connsiteX11" fmla="*/ 98107 w 338138"/>
                    <a:gd name="connsiteY11" fmla="*/ 107951 h 236538"/>
                    <a:gd name="connsiteX12" fmla="*/ 109537 w 338138"/>
                    <a:gd name="connsiteY12" fmla="*/ 97632 h 236538"/>
                    <a:gd name="connsiteX13" fmla="*/ 98107 w 338138"/>
                    <a:gd name="connsiteY13" fmla="*/ 87313 h 236538"/>
                    <a:gd name="connsiteX14" fmla="*/ 90487 w 338138"/>
                    <a:gd name="connsiteY14" fmla="*/ 87313 h 236538"/>
                    <a:gd name="connsiteX15" fmla="*/ 86677 w 338138"/>
                    <a:gd name="connsiteY15" fmla="*/ 79375 h 236538"/>
                    <a:gd name="connsiteX16" fmla="*/ 98107 w 338138"/>
                    <a:gd name="connsiteY16" fmla="*/ 79375 h 236538"/>
                    <a:gd name="connsiteX17" fmla="*/ 115887 w 338138"/>
                    <a:gd name="connsiteY17" fmla="*/ 97632 h 236538"/>
                    <a:gd name="connsiteX18" fmla="*/ 98107 w 338138"/>
                    <a:gd name="connsiteY18" fmla="*/ 115888 h 236538"/>
                    <a:gd name="connsiteX19" fmla="*/ 86677 w 338138"/>
                    <a:gd name="connsiteY19" fmla="*/ 115888 h 236538"/>
                    <a:gd name="connsiteX20" fmla="*/ 84137 w 338138"/>
                    <a:gd name="connsiteY20" fmla="*/ 113280 h 236538"/>
                    <a:gd name="connsiteX21" fmla="*/ 84137 w 338138"/>
                    <a:gd name="connsiteY21" fmla="*/ 81983 h 236538"/>
                    <a:gd name="connsiteX22" fmla="*/ 86677 w 338138"/>
                    <a:gd name="connsiteY22" fmla="*/ 79375 h 236538"/>
                    <a:gd name="connsiteX23" fmla="*/ 63764 w 338138"/>
                    <a:gd name="connsiteY23" fmla="*/ 79375 h 236538"/>
                    <a:gd name="connsiteX24" fmla="*/ 66410 w 338138"/>
                    <a:gd name="connsiteY24" fmla="*/ 79375 h 236538"/>
                    <a:gd name="connsiteX25" fmla="*/ 69056 w 338138"/>
                    <a:gd name="connsiteY25" fmla="*/ 80727 h 236538"/>
                    <a:gd name="connsiteX26" fmla="*/ 80962 w 338138"/>
                    <a:gd name="connsiteY26" fmla="*/ 113183 h 236538"/>
                    <a:gd name="connsiteX27" fmla="*/ 78316 w 338138"/>
                    <a:gd name="connsiteY27" fmla="*/ 115888 h 236538"/>
                    <a:gd name="connsiteX28" fmla="*/ 75670 w 338138"/>
                    <a:gd name="connsiteY28" fmla="*/ 115888 h 236538"/>
                    <a:gd name="connsiteX29" fmla="*/ 74347 w 338138"/>
                    <a:gd name="connsiteY29" fmla="*/ 114536 h 236538"/>
                    <a:gd name="connsiteX30" fmla="*/ 70378 w 338138"/>
                    <a:gd name="connsiteY30" fmla="*/ 105069 h 236538"/>
                    <a:gd name="connsiteX31" fmla="*/ 59795 w 338138"/>
                    <a:gd name="connsiteY31" fmla="*/ 105069 h 236538"/>
                    <a:gd name="connsiteX32" fmla="*/ 55826 w 338138"/>
                    <a:gd name="connsiteY32" fmla="*/ 114536 h 236538"/>
                    <a:gd name="connsiteX33" fmla="*/ 54503 w 338138"/>
                    <a:gd name="connsiteY33" fmla="*/ 115888 h 236538"/>
                    <a:gd name="connsiteX34" fmla="*/ 51858 w 338138"/>
                    <a:gd name="connsiteY34" fmla="*/ 115888 h 236538"/>
                    <a:gd name="connsiteX35" fmla="*/ 49212 w 338138"/>
                    <a:gd name="connsiteY35" fmla="*/ 114536 h 236538"/>
                    <a:gd name="connsiteX36" fmla="*/ 49212 w 338138"/>
                    <a:gd name="connsiteY36" fmla="*/ 113183 h 236538"/>
                    <a:gd name="connsiteX37" fmla="*/ 61118 w 338138"/>
                    <a:gd name="connsiteY37" fmla="*/ 80727 h 236538"/>
                    <a:gd name="connsiteX38" fmla="*/ 63764 w 338138"/>
                    <a:gd name="connsiteY38" fmla="*/ 79375 h 236538"/>
                    <a:gd name="connsiteX39" fmla="*/ 19050 w 338138"/>
                    <a:gd name="connsiteY39" fmla="*/ 63500 h 236538"/>
                    <a:gd name="connsiteX40" fmla="*/ 19050 w 338138"/>
                    <a:gd name="connsiteY40" fmla="*/ 132790 h 236538"/>
                    <a:gd name="connsiteX41" fmla="*/ 120915 w 338138"/>
                    <a:gd name="connsiteY41" fmla="*/ 132790 h 236538"/>
                    <a:gd name="connsiteX42" fmla="*/ 124884 w 338138"/>
                    <a:gd name="connsiteY42" fmla="*/ 134097 h 236538"/>
                    <a:gd name="connsiteX43" fmla="*/ 161925 w 338138"/>
                    <a:gd name="connsiteY43" fmla="*/ 152400 h 236538"/>
                    <a:gd name="connsiteX44" fmla="*/ 152665 w 338138"/>
                    <a:gd name="connsiteY44" fmla="*/ 123638 h 236538"/>
                    <a:gd name="connsiteX45" fmla="*/ 152665 w 338138"/>
                    <a:gd name="connsiteY45" fmla="*/ 121024 h 236538"/>
                    <a:gd name="connsiteX46" fmla="*/ 152665 w 338138"/>
                    <a:gd name="connsiteY46" fmla="*/ 63500 h 236538"/>
                    <a:gd name="connsiteX47" fmla="*/ 19050 w 338138"/>
                    <a:gd name="connsiteY47" fmla="*/ 63500 h 236538"/>
                    <a:gd name="connsiteX48" fmla="*/ 52387 w 338138"/>
                    <a:gd name="connsiteY48" fmla="*/ 17463 h 236538"/>
                    <a:gd name="connsiteX49" fmla="*/ 52387 w 338138"/>
                    <a:gd name="connsiteY49" fmla="*/ 43782 h 236538"/>
                    <a:gd name="connsiteX50" fmla="*/ 161817 w 338138"/>
                    <a:gd name="connsiteY50" fmla="*/ 43782 h 236538"/>
                    <a:gd name="connsiteX51" fmla="*/ 169728 w 338138"/>
                    <a:gd name="connsiteY51" fmla="*/ 52994 h 236538"/>
                    <a:gd name="connsiteX52" fmla="*/ 169728 w 338138"/>
                    <a:gd name="connsiteY52" fmla="*/ 118791 h 236538"/>
                    <a:gd name="connsiteX53" fmla="*/ 186868 w 338138"/>
                    <a:gd name="connsiteY53" fmla="*/ 167482 h 236538"/>
                    <a:gd name="connsiteX54" fmla="*/ 184231 w 338138"/>
                    <a:gd name="connsiteY54" fmla="*/ 176693 h 236538"/>
                    <a:gd name="connsiteX55" fmla="*/ 177639 w 338138"/>
                    <a:gd name="connsiteY55" fmla="*/ 179325 h 236538"/>
                    <a:gd name="connsiteX56" fmla="*/ 173683 w 338138"/>
                    <a:gd name="connsiteY56" fmla="*/ 178009 h 236538"/>
                    <a:gd name="connsiteX57" fmla="*/ 119627 w 338138"/>
                    <a:gd name="connsiteY57" fmla="*/ 150374 h 236538"/>
                    <a:gd name="connsiteX58" fmla="*/ 52387 w 338138"/>
                    <a:gd name="connsiteY58" fmla="*/ 150374 h 236538"/>
                    <a:gd name="connsiteX59" fmla="*/ 52387 w 338138"/>
                    <a:gd name="connsiteY59" fmla="*/ 217488 h 236538"/>
                    <a:gd name="connsiteX60" fmla="*/ 285750 w 338138"/>
                    <a:gd name="connsiteY60" fmla="*/ 217488 h 236538"/>
                    <a:gd name="connsiteX61" fmla="*/ 285750 w 338138"/>
                    <a:gd name="connsiteY61" fmla="*/ 17463 h 236538"/>
                    <a:gd name="connsiteX62" fmla="*/ 52387 w 338138"/>
                    <a:gd name="connsiteY62" fmla="*/ 17463 h 236538"/>
                    <a:gd name="connsiteX63" fmla="*/ 42267 w 338138"/>
                    <a:gd name="connsiteY63" fmla="*/ 0 h 236538"/>
                    <a:gd name="connsiteX64" fmla="*/ 328892 w 338138"/>
                    <a:gd name="connsiteY64" fmla="*/ 0 h 236538"/>
                    <a:gd name="connsiteX65" fmla="*/ 338138 w 338138"/>
                    <a:gd name="connsiteY65" fmla="*/ 9199 h 236538"/>
                    <a:gd name="connsiteX66" fmla="*/ 338138 w 338138"/>
                    <a:gd name="connsiteY66" fmla="*/ 227339 h 236538"/>
                    <a:gd name="connsiteX67" fmla="*/ 328892 w 338138"/>
                    <a:gd name="connsiteY67" fmla="*/ 236538 h 236538"/>
                    <a:gd name="connsiteX68" fmla="*/ 42267 w 338138"/>
                    <a:gd name="connsiteY68" fmla="*/ 236538 h 236538"/>
                    <a:gd name="connsiteX69" fmla="*/ 33021 w 338138"/>
                    <a:gd name="connsiteY69" fmla="*/ 227339 h 236538"/>
                    <a:gd name="connsiteX70" fmla="*/ 33021 w 338138"/>
                    <a:gd name="connsiteY70" fmla="*/ 151122 h 236538"/>
                    <a:gd name="connsiteX71" fmla="*/ 9246 w 338138"/>
                    <a:gd name="connsiteY71" fmla="*/ 151122 h 236538"/>
                    <a:gd name="connsiteX72" fmla="*/ 0 w 338138"/>
                    <a:gd name="connsiteY72" fmla="*/ 141923 h 236538"/>
                    <a:gd name="connsiteX73" fmla="*/ 0 w 338138"/>
                    <a:gd name="connsiteY73" fmla="*/ 53878 h 236538"/>
                    <a:gd name="connsiteX74" fmla="*/ 9246 w 338138"/>
                    <a:gd name="connsiteY74" fmla="*/ 44679 h 236538"/>
                    <a:gd name="connsiteX75" fmla="*/ 33021 w 338138"/>
                    <a:gd name="connsiteY75" fmla="*/ 44679 h 236538"/>
                    <a:gd name="connsiteX76" fmla="*/ 33021 w 338138"/>
                    <a:gd name="connsiteY76" fmla="*/ 9199 h 236538"/>
                    <a:gd name="connsiteX77" fmla="*/ 42267 w 338138"/>
                    <a:gd name="connsiteY77" fmla="*/ 0 h 236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38138" h="236538">
                      <a:moveTo>
                        <a:pt x="303212" y="103188"/>
                      </a:moveTo>
                      <a:cubicBezTo>
                        <a:pt x="303212" y="103188"/>
                        <a:pt x="303212" y="103188"/>
                        <a:pt x="303212" y="122238"/>
                      </a:cubicBezTo>
                      <a:cubicBezTo>
                        <a:pt x="303212" y="122238"/>
                        <a:pt x="303212" y="122238"/>
                        <a:pt x="306034" y="122238"/>
                      </a:cubicBezTo>
                      <a:cubicBezTo>
                        <a:pt x="311679" y="122238"/>
                        <a:pt x="315912" y="116795"/>
                        <a:pt x="315912" y="112713"/>
                      </a:cubicBezTo>
                      <a:cubicBezTo>
                        <a:pt x="315912" y="107270"/>
                        <a:pt x="311679" y="103188"/>
                        <a:pt x="306034" y="103188"/>
                      </a:cubicBezTo>
                      <a:cubicBezTo>
                        <a:pt x="306034" y="103188"/>
                        <a:pt x="306034" y="103188"/>
                        <a:pt x="303212" y="103188"/>
                      </a:cubicBezTo>
                      <a:close/>
                      <a:moveTo>
                        <a:pt x="65087" y="90488"/>
                      </a:moveTo>
                      <a:lnTo>
                        <a:pt x="61912" y="96838"/>
                      </a:lnTo>
                      <a:lnTo>
                        <a:pt x="68262" y="96838"/>
                      </a:lnTo>
                      <a:close/>
                      <a:moveTo>
                        <a:pt x="90487" y="87313"/>
                      </a:moveTo>
                      <a:cubicBezTo>
                        <a:pt x="90487" y="87313"/>
                        <a:pt x="90487" y="87313"/>
                        <a:pt x="90487" y="107951"/>
                      </a:cubicBezTo>
                      <a:cubicBezTo>
                        <a:pt x="90487" y="107951"/>
                        <a:pt x="90487" y="107951"/>
                        <a:pt x="98107" y="107951"/>
                      </a:cubicBezTo>
                      <a:cubicBezTo>
                        <a:pt x="104457" y="107951"/>
                        <a:pt x="109537" y="104081"/>
                        <a:pt x="109537" y="97632"/>
                      </a:cubicBezTo>
                      <a:cubicBezTo>
                        <a:pt x="109537" y="92473"/>
                        <a:pt x="104457" y="87313"/>
                        <a:pt x="98107" y="87313"/>
                      </a:cubicBezTo>
                      <a:cubicBezTo>
                        <a:pt x="98107" y="87313"/>
                        <a:pt x="98107" y="87313"/>
                        <a:pt x="90487" y="87313"/>
                      </a:cubicBezTo>
                      <a:close/>
                      <a:moveTo>
                        <a:pt x="86677" y="79375"/>
                      </a:moveTo>
                      <a:cubicBezTo>
                        <a:pt x="86677" y="79375"/>
                        <a:pt x="86677" y="79375"/>
                        <a:pt x="98107" y="79375"/>
                      </a:cubicBezTo>
                      <a:cubicBezTo>
                        <a:pt x="108267" y="79375"/>
                        <a:pt x="115887" y="88503"/>
                        <a:pt x="115887" y="97632"/>
                      </a:cubicBezTo>
                      <a:cubicBezTo>
                        <a:pt x="115887" y="108064"/>
                        <a:pt x="108267" y="115888"/>
                        <a:pt x="98107" y="115888"/>
                      </a:cubicBezTo>
                      <a:cubicBezTo>
                        <a:pt x="98107" y="115888"/>
                        <a:pt x="98107" y="115888"/>
                        <a:pt x="86677" y="115888"/>
                      </a:cubicBezTo>
                      <a:cubicBezTo>
                        <a:pt x="85407" y="115888"/>
                        <a:pt x="84137" y="114584"/>
                        <a:pt x="84137" y="113280"/>
                      </a:cubicBezTo>
                      <a:cubicBezTo>
                        <a:pt x="84137" y="113280"/>
                        <a:pt x="84137" y="113280"/>
                        <a:pt x="84137" y="81983"/>
                      </a:cubicBezTo>
                      <a:cubicBezTo>
                        <a:pt x="84137" y="80679"/>
                        <a:pt x="85407" y="79375"/>
                        <a:pt x="86677" y="79375"/>
                      </a:cubicBezTo>
                      <a:close/>
                      <a:moveTo>
                        <a:pt x="63764" y="79375"/>
                      </a:moveTo>
                      <a:cubicBezTo>
                        <a:pt x="63764" y="79375"/>
                        <a:pt x="63764" y="79375"/>
                        <a:pt x="66410" y="79375"/>
                      </a:cubicBezTo>
                      <a:cubicBezTo>
                        <a:pt x="67733" y="79375"/>
                        <a:pt x="67733" y="79375"/>
                        <a:pt x="69056" y="80727"/>
                      </a:cubicBezTo>
                      <a:lnTo>
                        <a:pt x="80962" y="113183"/>
                      </a:lnTo>
                      <a:cubicBezTo>
                        <a:pt x="80962" y="114536"/>
                        <a:pt x="79639" y="115888"/>
                        <a:pt x="78316" y="115888"/>
                      </a:cubicBezTo>
                      <a:cubicBezTo>
                        <a:pt x="78316" y="115888"/>
                        <a:pt x="78316" y="115888"/>
                        <a:pt x="75670" y="115888"/>
                      </a:cubicBezTo>
                      <a:cubicBezTo>
                        <a:pt x="74347" y="115888"/>
                        <a:pt x="74347" y="114536"/>
                        <a:pt x="74347" y="114536"/>
                      </a:cubicBezTo>
                      <a:cubicBezTo>
                        <a:pt x="74347" y="114536"/>
                        <a:pt x="74347" y="114536"/>
                        <a:pt x="70378" y="105069"/>
                      </a:cubicBezTo>
                      <a:cubicBezTo>
                        <a:pt x="70378" y="105069"/>
                        <a:pt x="70378" y="105069"/>
                        <a:pt x="59795" y="105069"/>
                      </a:cubicBezTo>
                      <a:cubicBezTo>
                        <a:pt x="59795" y="105069"/>
                        <a:pt x="59795" y="105069"/>
                        <a:pt x="55826" y="114536"/>
                      </a:cubicBezTo>
                      <a:cubicBezTo>
                        <a:pt x="55826" y="114536"/>
                        <a:pt x="55826" y="115888"/>
                        <a:pt x="54503" y="115888"/>
                      </a:cubicBezTo>
                      <a:cubicBezTo>
                        <a:pt x="54503" y="115888"/>
                        <a:pt x="54503" y="115888"/>
                        <a:pt x="51858" y="115888"/>
                      </a:cubicBezTo>
                      <a:cubicBezTo>
                        <a:pt x="50535" y="115888"/>
                        <a:pt x="50535" y="115888"/>
                        <a:pt x="49212" y="114536"/>
                      </a:cubicBezTo>
                      <a:cubicBezTo>
                        <a:pt x="49212" y="114536"/>
                        <a:pt x="49212" y="113183"/>
                        <a:pt x="49212" y="113183"/>
                      </a:cubicBezTo>
                      <a:cubicBezTo>
                        <a:pt x="49212" y="113183"/>
                        <a:pt x="49212" y="113183"/>
                        <a:pt x="61118" y="80727"/>
                      </a:cubicBezTo>
                      <a:cubicBezTo>
                        <a:pt x="61118" y="79375"/>
                        <a:pt x="62441" y="79375"/>
                        <a:pt x="63764" y="79375"/>
                      </a:cubicBezTo>
                      <a:close/>
                      <a:moveTo>
                        <a:pt x="19050" y="63500"/>
                      </a:moveTo>
                      <a:lnTo>
                        <a:pt x="19050" y="132790"/>
                      </a:lnTo>
                      <a:cubicBezTo>
                        <a:pt x="19050" y="132790"/>
                        <a:pt x="19050" y="132790"/>
                        <a:pt x="120915" y="132790"/>
                      </a:cubicBezTo>
                      <a:cubicBezTo>
                        <a:pt x="122238" y="132790"/>
                        <a:pt x="124884" y="132790"/>
                        <a:pt x="124884" y="134097"/>
                      </a:cubicBezTo>
                      <a:cubicBezTo>
                        <a:pt x="124884" y="134097"/>
                        <a:pt x="124884" y="134097"/>
                        <a:pt x="161925" y="152400"/>
                      </a:cubicBezTo>
                      <a:cubicBezTo>
                        <a:pt x="161925" y="152400"/>
                        <a:pt x="161925" y="152400"/>
                        <a:pt x="152665" y="123638"/>
                      </a:cubicBezTo>
                      <a:cubicBezTo>
                        <a:pt x="152665" y="123638"/>
                        <a:pt x="152665" y="122331"/>
                        <a:pt x="152665" y="121024"/>
                      </a:cubicBezTo>
                      <a:cubicBezTo>
                        <a:pt x="152665" y="121024"/>
                        <a:pt x="152665" y="121024"/>
                        <a:pt x="152665" y="63500"/>
                      </a:cubicBezTo>
                      <a:cubicBezTo>
                        <a:pt x="152665" y="63500"/>
                        <a:pt x="152665" y="63500"/>
                        <a:pt x="19050" y="63500"/>
                      </a:cubicBezTo>
                      <a:close/>
                      <a:moveTo>
                        <a:pt x="52387" y="17463"/>
                      </a:moveTo>
                      <a:cubicBezTo>
                        <a:pt x="52387" y="17463"/>
                        <a:pt x="52387" y="17463"/>
                        <a:pt x="52387" y="43782"/>
                      </a:cubicBezTo>
                      <a:cubicBezTo>
                        <a:pt x="52387" y="43782"/>
                        <a:pt x="52387" y="43782"/>
                        <a:pt x="161817" y="43782"/>
                      </a:cubicBezTo>
                      <a:cubicBezTo>
                        <a:pt x="165773" y="43782"/>
                        <a:pt x="169728" y="49046"/>
                        <a:pt x="169728" y="52994"/>
                      </a:cubicBezTo>
                      <a:cubicBezTo>
                        <a:pt x="169728" y="52994"/>
                        <a:pt x="169728" y="52994"/>
                        <a:pt x="169728" y="118791"/>
                      </a:cubicBezTo>
                      <a:cubicBezTo>
                        <a:pt x="169728" y="118791"/>
                        <a:pt x="169728" y="118791"/>
                        <a:pt x="186868" y="167482"/>
                      </a:cubicBezTo>
                      <a:cubicBezTo>
                        <a:pt x="188186" y="171430"/>
                        <a:pt x="186868" y="174062"/>
                        <a:pt x="184231" y="176693"/>
                      </a:cubicBezTo>
                      <a:cubicBezTo>
                        <a:pt x="181594" y="178009"/>
                        <a:pt x="180275" y="179325"/>
                        <a:pt x="177639" y="179325"/>
                      </a:cubicBezTo>
                      <a:cubicBezTo>
                        <a:pt x="176320" y="179325"/>
                        <a:pt x="175002" y="179325"/>
                        <a:pt x="173683" y="178009"/>
                      </a:cubicBezTo>
                      <a:cubicBezTo>
                        <a:pt x="173683" y="178009"/>
                        <a:pt x="173683" y="178009"/>
                        <a:pt x="119627" y="150374"/>
                      </a:cubicBezTo>
                      <a:cubicBezTo>
                        <a:pt x="119627" y="150374"/>
                        <a:pt x="119627" y="150374"/>
                        <a:pt x="52387" y="150374"/>
                      </a:cubicBezTo>
                      <a:cubicBezTo>
                        <a:pt x="52387" y="150374"/>
                        <a:pt x="52387" y="150374"/>
                        <a:pt x="52387" y="217488"/>
                      </a:cubicBezTo>
                      <a:cubicBezTo>
                        <a:pt x="52387" y="217488"/>
                        <a:pt x="52387" y="217488"/>
                        <a:pt x="285750" y="217488"/>
                      </a:cubicBezTo>
                      <a:lnTo>
                        <a:pt x="285750" y="17463"/>
                      </a:lnTo>
                      <a:cubicBezTo>
                        <a:pt x="285750" y="17463"/>
                        <a:pt x="285750" y="17463"/>
                        <a:pt x="52387" y="17463"/>
                      </a:cubicBezTo>
                      <a:close/>
                      <a:moveTo>
                        <a:pt x="42267" y="0"/>
                      </a:moveTo>
                      <a:cubicBezTo>
                        <a:pt x="42267" y="0"/>
                        <a:pt x="42267" y="0"/>
                        <a:pt x="328892" y="0"/>
                      </a:cubicBezTo>
                      <a:cubicBezTo>
                        <a:pt x="334176" y="0"/>
                        <a:pt x="338138" y="3942"/>
                        <a:pt x="338138" y="9199"/>
                      </a:cubicBezTo>
                      <a:cubicBezTo>
                        <a:pt x="338138" y="9199"/>
                        <a:pt x="338138" y="9199"/>
                        <a:pt x="338138" y="227339"/>
                      </a:cubicBezTo>
                      <a:cubicBezTo>
                        <a:pt x="338138" y="232596"/>
                        <a:pt x="334176" y="236538"/>
                        <a:pt x="328892" y="236538"/>
                      </a:cubicBezTo>
                      <a:cubicBezTo>
                        <a:pt x="328892" y="236538"/>
                        <a:pt x="328892" y="236538"/>
                        <a:pt x="42267" y="236538"/>
                      </a:cubicBezTo>
                      <a:cubicBezTo>
                        <a:pt x="36984" y="236538"/>
                        <a:pt x="33021" y="232596"/>
                        <a:pt x="33021" y="227339"/>
                      </a:cubicBezTo>
                      <a:cubicBezTo>
                        <a:pt x="33021" y="227339"/>
                        <a:pt x="33021" y="227339"/>
                        <a:pt x="33021" y="151122"/>
                      </a:cubicBezTo>
                      <a:cubicBezTo>
                        <a:pt x="33021" y="151122"/>
                        <a:pt x="33021" y="151122"/>
                        <a:pt x="9246" y="151122"/>
                      </a:cubicBezTo>
                      <a:cubicBezTo>
                        <a:pt x="3962" y="151122"/>
                        <a:pt x="0" y="147179"/>
                        <a:pt x="0" y="141923"/>
                      </a:cubicBezTo>
                      <a:cubicBezTo>
                        <a:pt x="0" y="141923"/>
                        <a:pt x="0" y="141923"/>
                        <a:pt x="0" y="53878"/>
                      </a:cubicBezTo>
                      <a:cubicBezTo>
                        <a:pt x="0" y="49936"/>
                        <a:pt x="3962" y="44679"/>
                        <a:pt x="9246" y="44679"/>
                      </a:cubicBezTo>
                      <a:cubicBezTo>
                        <a:pt x="9246" y="44679"/>
                        <a:pt x="9246" y="44679"/>
                        <a:pt x="33021" y="44679"/>
                      </a:cubicBezTo>
                      <a:cubicBezTo>
                        <a:pt x="33021" y="44679"/>
                        <a:pt x="33021" y="44679"/>
                        <a:pt x="33021" y="9199"/>
                      </a:cubicBezTo>
                      <a:cubicBezTo>
                        <a:pt x="33021" y="3942"/>
                        <a:pt x="36984" y="0"/>
                        <a:pt x="422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íṡḻîḑè">
                  <a:extLst>
                    <a:ext uri="{FF2B5EF4-FFF2-40B4-BE49-F238E27FC236}">
                      <a16:creationId xmlns:a16="http://schemas.microsoft.com/office/drawing/2014/main" id="{F30C5B03-C07E-4C85-BCA0-337A8E52B187}"/>
                    </a:ext>
                  </a:extLst>
                </p:cNvPr>
                <p:cNvSpPr/>
                <p:nvPr/>
              </p:nvSpPr>
              <p:spPr>
                <a:xfrm>
                  <a:off x="4544895" y="3768955"/>
                  <a:ext cx="380130" cy="265913"/>
                </a:xfrm>
                <a:custGeom>
                  <a:avLst/>
                  <a:gdLst>
                    <a:gd name="connsiteX0" fmla="*/ 303212 w 338138"/>
                    <a:gd name="connsiteY0" fmla="*/ 103188 h 236538"/>
                    <a:gd name="connsiteX1" fmla="*/ 303212 w 338138"/>
                    <a:gd name="connsiteY1" fmla="*/ 122238 h 236538"/>
                    <a:gd name="connsiteX2" fmla="*/ 306034 w 338138"/>
                    <a:gd name="connsiteY2" fmla="*/ 122238 h 236538"/>
                    <a:gd name="connsiteX3" fmla="*/ 315912 w 338138"/>
                    <a:gd name="connsiteY3" fmla="*/ 112713 h 236538"/>
                    <a:gd name="connsiteX4" fmla="*/ 306034 w 338138"/>
                    <a:gd name="connsiteY4" fmla="*/ 103188 h 236538"/>
                    <a:gd name="connsiteX5" fmla="*/ 303212 w 338138"/>
                    <a:gd name="connsiteY5" fmla="*/ 103188 h 236538"/>
                    <a:gd name="connsiteX6" fmla="*/ 65087 w 338138"/>
                    <a:gd name="connsiteY6" fmla="*/ 90488 h 236538"/>
                    <a:gd name="connsiteX7" fmla="*/ 61912 w 338138"/>
                    <a:gd name="connsiteY7" fmla="*/ 96838 h 236538"/>
                    <a:gd name="connsiteX8" fmla="*/ 68262 w 338138"/>
                    <a:gd name="connsiteY8" fmla="*/ 96838 h 236538"/>
                    <a:gd name="connsiteX9" fmla="*/ 90487 w 338138"/>
                    <a:gd name="connsiteY9" fmla="*/ 87313 h 236538"/>
                    <a:gd name="connsiteX10" fmla="*/ 90487 w 338138"/>
                    <a:gd name="connsiteY10" fmla="*/ 107951 h 236538"/>
                    <a:gd name="connsiteX11" fmla="*/ 98107 w 338138"/>
                    <a:gd name="connsiteY11" fmla="*/ 107951 h 236538"/>
                    <a:gd name="connsiteX12" fmla="*/ 109537 w 338138"/>
                    <a:gd name="connsiteY12" fmla="*/ 97632 h 236538"/>
                    <a:gd name="connsiteX13" fmla="*/ 98107 w 338138"/>
                    <a:gd name="connsiteY13" fmla="*/ 87313 h 236538"/>
                    <a:gd name="connsiteX14" fmla="*/ 90487 w 338138"/>
                    <a:gd name="connsiteY14" fmla="*/ 87313 h 236538"/>
                    <a:gd name="connsiteX15" fmla="*/ 86677 w 338138"/>
                    <a:gd name="connsiteY15" fmla="*/ 79375 h 236538"/>
                    <a:gd name="connsiteX16" fmla="*/ 98107 w 338138"/>
                    <a:gd name="connsiteY16" fmla="*/ 79375 h 236538"/>
                    <a:gd name="connsiteX17" fmla="*/ 115887 w 338138"/>
                    <a:gd name="connsiteY17" fmla="*/ 97632 h 236538"/>
                    <a:gd name="connsiteX18" fmla="*/ 98107 w 338138"/>
                    <a:gd name="connsiteY18" fmla="*/ 115888 h 236538"/>
                    <a:gd name="connsiteX19" fmla="*/ 86677 w 338138"/>
                    <a:gd name="connsiteY19" fmla="*/ 115888 h 236538"/>
                    <a:gd name="connsiteX20" fmla="*/ 84137 w 338138"/>
                    <a:gd name="connsiteY20" fmla="*/ 113280 h 236538"/>
                    <a:gd name="connsiteX21" fmla="*/ 84137 w 338138"/>
                    <a:gd name="connsiteY21" fmla="*/ 81983 h 236538"/>
                    <a:gd name="connsiteX22" fmla="*/ 86677 w 338138"/>
                    <a:gd name="connsiteY22" fmla="*/ 79375 h 236538"/>
                    <a:gd name="connsiteX23" fmla="*/ 63764 w 338138"/>
                    <a:gd name="connsiteY23" fmla="*/ 79375 h 236538"/>
                    <a:gd name="connsiteX24" fmla="*/ 66410 w 338138"/>
                    <a:gd name="connsiteY24" fmla="*/ 79375 h 236538"/>
                    <a:gd name="connsiteX25" fmla="*/ 69056 w 338138"/>
                    <a:gd name="connsiteY25" fmla="*/ 80727 h 236538"/>
                    <a:gd name="connsiteX26" fmla="*/ 80962 w 338138"/>
                    <a:gd name="connsiteY26" fmla="*/ 113183 h 236538"/>
                    <a:gd name="connsiteX27" fmla="*/ 78316 w 338138"/>
                    <a:gd name="connsiteY27" fmla="*/ 115888 h 236538"/>
                    <a:gd name="connsiteX28" fmla="*/ 75670 w 338138"/>
                    <a:gd name="connsiteY28" fmla="*/ 115888 h 236538"/>
                    <a:gd name="connsiteX29" fmla="*/ 74347 w 338138"/>
                    <a:gd name="connsiteY29" fmla="*/ 114536 h 236538"/>
                    <a:gd name="connsiteX30" fmla="*/ 70378 w 338138"/>
                    <a:gd name="connsiteY30" fmla="*/ 105069 h 236538"/>
                    <a:gd name="connsiteX31" fmla="*/ 59795 w 338138"/>
                    <a:gd name="connsiteY31" fmla="*/ 105069 h 236538"/>
                    <a:gd name="connsiteX32" fmla="*/ 55826 w 338138"/>
                    <a:gd name="connsiteY32" fmla="*/ 114536 h 236538"/>
                    <a:gd name="connsiteX33" fmla="*/ 54503 w 338138"/>
                    <a:gd name="connsiteY33" fmla="*/ 115888 h 236538"/>
                    <a:gd name="connsiteX34" fmla="*/ 51858 w 338138"/>
                    <a:gd name="connsiteY34" fmla="*/ 115888 h 236538"/>
                    <a:gd name="connsiteX35" fmla="*/ 49212 w 338138"/>
                    <a:gd name="connsiteY35" fmla="*/ 114536 h 236538"/>
                    <a:gd name="connsiteX36" fmla="*/ 49212 w 338138"/>
                    <a:gd name="connsiteY36" fmla="*/ 113183 h 236538"/>
                    <a:gd name="connsiteX37" fmla="*/ 61118 w 338138"/>
                    <a:gd name="connsiteY37" fmla="*/ 80727 h 236538"/>
                    <a:gd name="connsiteX38" fmla="*/ 63764 w 338138"/>
                    <a:gd name="connsiteY38" fmla="*/ 79375 h 236538"/>
                    <a:gd name="connsiteX39" fmla="*/ 19050 w 338138"/>
                    <a:gd name="connsiteY39" fmla="*/ 63500 h 236538"/>
                    <a:gd name="connsiteX40" fmla="*/ 19050 w 338138"/>
                    <a:gd name="connsiteY40" fmla="*/ 132790 h 236538"/>
                    <a:gd name="connsiteX41" fmla="*/ 120915 w 338138"/>
                    <a:gd name="connsiteY41" fmla="*/ 132790 h 236538"/>
                    <a:gd name="connsiteX42" fmla="*/ 124884 w 338138"/>
                    <a:gd name="connsiteY42" fmla="*/ 134097 h 236538"/>
                    <a:gd name="connsiteX43" fmla="*/ 161925 w 338138"/>
                    <a:gd name="connsiteY43" fmla="*/ 152400 h 236538"/>
                    <a:gd name="connsiteX44" fmla="*/ 152665 w 338138"/>
                    <a:gd name="connsiteY44" fmla="*/ 123638 h 236538"/>
                    <a:gd name="connsiteX45" fmla="*/ 152665 w 338138"/>
                    <a:gd name="connsiteY45" fmla="*/ 121024 h 236538"/>
                    <a:gd name="connsiteX46" fmla="*/ 152665 w 338138"/>
                    <a:gd name="connsiteY46" fmla="*/ 63500 h 236538"/>
                    <a:gd name="connsiteX47" fmla="*/ 19050 w 338138"/>
                    <a:gd name="connsiteY47" fmla="*/ 63500 h 236538"/>
                    <a:gd name="connsiteX48" fmla="*/ 52387 w 338138"/>
                    <a:gd name="connsiteY48" fmla="*/ 17463 h 236538"/>
                    <a:gd name="connsiteX49" fmla="*/ 52387 w 338138"/>
                    <a:gd name="connsiteY49" fmla="*/ 43782 h 236538"/>
                    <a:gd name="connsiteX50" fmla="*/ 161817 w 338138"/>
                    <a:gd name="connsiteY50" fmla="*/ 43782 h 236538"/>
                    <a:gd name="connsiteX51" fmla="*/ 169728 w 338138"/>
                    <a:gd name="connsiteY51" fmla="*/ 52994 h 236538"/>
                    <a:gd name="connsiteX52" fmla="*/ 169728 w 338138"/>
                    <a:gd name="connsiteY52" fmla="*/ 118791 h 236538"/>
                    <a:gd name="connsiteX53" fmla="*/ 186868 w 338138"/>
                    <a:gd name="connsiteY53" fmla="*/ 167482 h 236538"/>
                    <a:gd name="connsiteX54" fmla="*/ 184231 w 338138"/>
                    <a:gd name="connsiteY54" fmla="*/ 176693 h 236538"/>
                    <a:gd name="connsiteX55" fmla="*/ 177639 w 338138"/>
                    <a:gd name="connsiteY55" fmla="*/ 179325 h 236538"/>
                    <a:gd name="connsiteX56" fmla="*/ 173683 w 338138"/>
                    <a:gd name="connsiteY56" fmla="*/ 178009 h 236538"/>
                    <a:gd name="connsiteX57" fmla="*/ 119627 w 338138"/>
                    <a:gd name="connsiteY57" fmla="*/ 150374 h 236538"/>
                    <a:gd name="connsiteX58" fmla="*/ 52387 w 338138"/>
                    <a:gd name="connsiteY58" fmla="*/ 150374 h 236538"/>
                    <a:gd name="connsiteX59" fmla="*/ 52387 w 338138"/>
                    <a:gd name="connsiteY59" fmla="*/ 217488 h 236538"/>
                    <a:gd name="connsiteX60" fmla="*/ 285750 w 338138"/>
                    <a:gd name="connsiteY60" fmla="*/ 217488 h 236538"/>
                    <a:gd name="connsiteX61" fmla="*/ 285750 w 338138"/>
                    <a:gd name="connsiteY61" fmla="*/ 17463 h 236538"/>
                    <a:gd name="connsiteX62" fmla="*/ 52387 w 338138"/>
                    <a:gd name="connsiteY62" fmla="*/ 17463 h 236538"/>
                    <a:gd name="connsiteX63" fmla="*/ 42267 w 338138"/>
                    <a:gd name="connsiteY63" fmla="*/ 0 h 236538"/>
                    <a:gd name="connsiteX64" fmla="*/ 328892 w 338138"/>
                    <a:gd name="connsiteY64" fmla="*/ 0 h 236538"/>
                    <a:gd name="connsiteX65" fmla="*/ 338138 w 338138"/>
                    <a:gd name="connsiteY65" fmla="*/ 9199 h 236538"/>
                    <a:gd name="connsiteX66" fmla="*/ 338138 w 338138"/>
                    <a:gd name="connsiteY66" fmla="*/ 227339 h 236538"/>
                    <a:gd name="connsiteX67" fmla="*/ 328892 w 338138"/>
                    <a:gd name="connsiteY67" fmla="*/ 236538 h 236538"/>
                    <a:gd name="connsiteX68" fmla="*/ 42267 w 338138"/>
                    <a:gd name="connsiteY68" fmla="*/ 236538 h 236538"/>
                    <a:gd name="connsiteX69" fmla="*/ 33021 w 338138"/>
                    <a:gd name="connsiteY69" fmla="*/ 227339 h 236538"/>
                    <a:gd name="connsiteX70" fmla="*/ 33021 w 338138"/>
                    <a:gd name="connsiteY70" fmla="*/ 151122 h 236538"/>
                    <a:gd name="connsiteX71" fmla="*/ 9246 w 338138"/>
                    <a:gd name="connsiteY71" fmla="*/ 151122 h 236538"/>
                    <a:gd name="connsiteX72" fmla="*/ 0 w 338138"/>
                    <a:gd name="connsiteY72" fmla="*/ 141923 h 236538"/>
                    <a:gd name="connsiteX73" fmla="*/ 0 w 338138"/>
                    <a:gd name="connsiteY73" fmla="*/ 53878 h 236538"/>
                    <a:gd name="connsiteX74" fmla="*/ 9246 w 338138"/>
                    <a:gd name="connsiteY74" fmla="*/ 44679 h 236538"/>
                    <a:gd name="connsiteX75" fmla="*/ 33021 w 338138"/>
                    <a:gd name="connsiteY75" fmla="*/ 44679 h 236538"/>
                    <a:gd name="connsiteX76" fmla="*/ 33021 w 338138"/>
                    <a:gd name="connsiteY76" fmla="*/ 9199 h 236538"/>
                    <a:gd name="connsiteX77" fmla="*/ 42267 w 338138"/>
                    <a:gd name="connsiteY77" fmla="*/ 0 h 236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38138" h="236538">
                      <a:moveTo>
                        <a:pt x="303212" y="103188"/>
                      </a:moveTo>
                      <a:cubicBezTo>
                        <a:pt x="303212" y="103188"/>
                        <a:pt x="303212" y="103188"/>
                        <a:pt x="303212" y="122238"/>
                      </a:cubicBezTo>
                      <a:cubicBezTo>
                        <a:pt x="303212" y="122238"/>
                        <a:pt x="303212" y="122238"/>
                        <a:pt x="306034" y="122238"/>
                      </a:cubicBezTo>
                      <a:cubicBezTo>
                        <a:pt x="311679" y="122238"/>
                        <a:pt x="315912" y="116795"/>
                        <a:pt x="315912" y="112713"/>
                      </a:cubicBezTo>
                      <a:cubicBezTo>
                        <a:pt x="315912" y="107270"/>
                        <a:pt x="311679" y="103188"/>
                        <a:pt x="306034" y="103188"/>
                      </a:cubicBezTo>
                      <a:cubicBezTo>
                        <a:pt x="306034" y="103188"/>
                        <a:pt x="306034" y="103188"/>
                        <a:pt x="303212" y="103188"/>
                      </a:cubicBezTo>
                      <a:close/>
                      <a:moveTo>
                        <a:pt x="65087" y="90488"/>
                      </a:moveTo>
                      <a:lnTo>
                        <a:pt x="61912" y="96838"/>
                      </a:lnTo>
                      <a:lnTo>
                        <a:pt x="68262" y="96838"/>
                      </a:lnTo>
                      <a:close/>
                      <a:moveTo>
                        <a:pt x="90487" y="87313"/>
                      </a:moveTo>
                      <a:cubicBezTo>
                        <a:pt x="90487" y="87313"/>
                        <a:pt x="90487" y="87313"/>
                        <a:pt x="90487" y="107951"/>
                      </a:cubicBezTo>
                      <a:cubicBezTo>
                        <a:pt x="90487" y="107951"/>
                        <a:pt x="90487" y="107951"/>
                        <a:pt x="98107" y="107951"/>
                      </a:cubicBezTo>
                      <a:cubicBezTo>
                        <a:pt x="104457" y="107951"/>
                        <a:pt x="109537" y="104081"/>
                        <a:pt x="109537" y="97632"/>
                      </a:cubicBezTo>
                      <a:cubicBezTo>
                        <a:pt x="109537" y="92473"/>
                        <a:pt x="104457" y="87313"/>
                        <a:pt x="98107" y="87313"/>
                      </a:cubicBezTo>
                      <a:cubicBezTo>
                        <a:pt x="98107" y="87313"/>
                        <a:pt x="98107" y="87313"/>
                        <a:pt x="90487" y="87313"/>
                      </a:cubicBezTo>
                      <a:close/>
                      <a:moveTo>
                        <a:pt x="86677" y="79375"/>
                      </a:moveTo>
                      <a:cubicBezTo>
                        <a:pt x="86677" y="79375"/>
                        <a:pt x="86677" y="79375"/>
                        <a:pt x="98107" y="79375"/>
                      </a:cubicBezTo>
                      <a:cubicBezTo>
                        <a:pt x="108267" y="79375"/>
                        <a:pt x="115887" y="88503"/>
                        <a:pt x="115887" y="97632"/>
                      </a:cubicBezTo>
                      <a:cubicBezTo>
                        <a:pt x="115887" y="108064"/>
                        <a:pt x="108267" y="115888"/>
                        <a:pt x="98107" y="115888"/>
                      </a:cubicBezTo>
                      <a:cubicBezTo>
                        <a:pt x="98107" y="115888"/>
                        <a:pt x="98107" y="115888"/>
                        <a:pt x="86677" y="115888"/>
                      </a:cubicBezTo>
                      <a:cubicBezTo>
                        <a:pt x="85407" y="115888"/>
                        <a:pt x="84137" y="114584"/>
                        <a:pt x="84137" y="113280"/>
                      </a:cubicBezTo>
                      <a:cubicBezTo>
                        <a:pt x="84137" y="113280"/>
                        <a:pt x="84137" y="113280"/>
                        <a:pt x="84137" y="81983"/>
                      </a:cubicBezTo>
                      <a:cubicBezTo>
                        <a:pt x="84137" y="80679"/>
                        <a:pt x="85407" y="79375"/>
                        <a:pt x="86677" y="79375"/>
                      </a:cubicBezTo>
                      <a:close/>
                      <a:moveTo>
                        <a:pt x="63764" y="79375"/>
                      </a:moveTo>
                      <a:cubicBezTo>
                        <a:pt x="63764" y="79375"/>
                        <a:pt x="63764" y="79375"/>
                        <a:pt x="66410" y="79375"/>
                      </a:cubicBezTo>
                      <a:cubicBezTo>
                        <a:pt x="67733" y="79375"/>
                        <a:pt x="67733" y="79375"/>
                        <a:pt x="69056" y="80727"/>
                      </a:cubicBezTo>
                      <a:lnTo>
                        <a:pt x="80962" y="113183"/>
                      </a:lnTo>
                      <a:cubicBezTo>
                        <a:pt x="80962" y="114536"/>
                        <a:pt x="79639" y="115888"/>
                        <a:pt x="78316" y="115888"/>
                      </a:cubicBezTo>
                      <a:cubicBezTo>
                        <a:pt x="78316" y="115888"/>
                        <a:pt x="78316" y="115888"/>
                        <a:pt x="75670" y="115888"/>
                      </a:cubicBezTo>
                      <a:cubicBezTo>
                        <a:pt x="74347" y="115888"/>
                        <a:pt x="74347" y="114536"/>
                        <a:pt x="74347" y="114536"/>
                      </a:cubicBezTo>
                      <a:cubicBezTo>
                        <a:pt x="74347" y="114536"/>
                        <a:pt x="74347" y="114536"/>
                        <a:pt x="70378" y="105069"/>
                      </a:cubicBezTo>
                      <a:cubicBezTo>
                        <a:pt x="70378" y="105069"/>
                        <a:pt x="70378" y="105069"/>
                        <a:pt x="59795" y="105069"/>
                      </a:cubicBezTo>
                      <a:cubicBezTo>
                        <a:pt x="59795" y="105069"/>
                        <a:pt x="59795" y="105069"/>
                        <a:pt x="55826" y="114536"/>
                      </a:cubicBezTo>
                      <a:cubicBezTo>
                        <a:pt x="55826" y="114536"/>
                        <a:pt x="55826" y="115888"/>
                        <a:pt x="54503" y="115888"/>
                      </a:cubicBezTo>
                      <a:cubicBezTo>
                        <a:pt x="54503" y="115888"/>
                        <a:pt x="54503" y="115888"/>
                        <a:pt x="51858" y="115888"/>
                      </a:cubicBezTo>
                      <a:cubicBezTo>
                        <a:pt x="50535" y="115888"/>
                        <a:pt x="50535" y="115888"/>
                        <a:pt x="49212" y="114536"/>
                      </a:cubicBezTo>
                      <a:cubicBezTo>
                        <a:pt x="49212" y="114536"/>
                        <a:pt x="49212" y="113183"/>
                        <a:pt x="49212" y="113183"/>
                      </a:cubicBezTo>
                      <a:cubicBezTo>
                        <a:pt x="49212" y="113183"/>
                        <a:pt x="49212" y="113183"/>
                        <a:pt x="61118" y="80727"/>
                      </a:cubicBezTo>
                      <a:cubicBezTo>
                        <a:pt x="61118" y="79375"/>
                        <a:pt x="62441" y="79375"/>
                        <a:pt x="63764" y="79375"/>
                      </a:cubicBezTo>
                      <a:close/>
                      <a:moveTo>
                        <a:pt x="19050" y="63500"/>
                      </a:moveTo>
                      <a:lnTo>
                        <a:pt x="19050" y="132790"/>
                      </a:lnTo>
                      <a:cubicBezTo>
                        <a:pt x="19050" y="132790"/>
                        <a:pt x="19050" y="132790"/>
                        <a:pt x="120915" y="132790"/>
                      </a:cubicBezTo>
                      <a:cubicBezTo>
                        <a:pt x="122238" y="132790"/>
                        <a:pt x="124884" y="132790"/>
                        <a:pt x="124884" y="134097"/>
                      </a:cubicBezTo>
                      <a:cubicBezTo>
                        <a:pt x="124884" y="134097"/>
                        <a:pt x="124884" y="134097"/>
                        <a:pt x="161925" y="152400"/>
                      </a:cubicBezTo>
                      <a:cubicBezTo>
                        <a:pt x="161925" y="152400"/>
                        <a:pt x="161925" y="152400"/>
                        <a:pt x="152665" y="123638"/>
                      </a:cubicBezTo>
                      <a:cubicBezTo>
                        <a:pt x="152665" y="123638"/>
                        <a:pt x="152665" y="122331"/>
                        <a:pt x="152665" y="121024"/>
                      </a:cubicBezTo>
                      <a:cubicBezTo>
                        <a:pt x="152665" y="121024"/>
                        <a:pt x="152665" y="121024"/>
                        <a:pt x="152665" y="63500"/>
                      </a:cubicBezTo>
                      <a:cubicBezTo>
                        <a:pt x="152665" y="63500"/>
                        <a:pt x="152665" y="63500"/>
                        <a:pt x="19050" y="63500"/>
                      </a:cubicBezTo>
                      <a:close/>
                      <a:moveTo>
                        <a:pt x="52387" y="17463"/>
                      </a:moveTo>
                      <a:cubicBezTo>
                        <a:pt x="52387" y="17463"/>
                        <a:pt x="52387" y="17463"/>
                        <a:pt x="52387" y="43782"/>
                      </a:cubicBezTo>
                      <a:cubicBezTo>
                        <a:pt x="52387" y="43782"/>
                        <a:pt x="52387" y="43782"/>
                        <a:pt x="161817" y="43782"/>
                      </a:cubicBezTo>
                      <a:cubicBezTo>
                        <a:pt x="165773" y="43782"/>
                        <a:pt x="169728" y="49046"/>
                        <a:pt x="169728" y="52994"/>
                      </a:cubicBezTo>
                      <a:cubicBezTo>
                        <a:pt x="169728" y="52994"/>
                        <a:pt x="169728" y="52994"/>
                        <a:pt x="169728" y="118791"/>
                      </a:cubicBezTo>
                      <a:cubicBezTo>
                        <a:pt x="169728" y="118791"/>
                        <a:pt x="169728" y="118791"/>
                        <a:pt x="186868" y="167482"/>
                      </a:cubicBezTo>
                      <a:cubicBezTo>
                        <a:pt x="188186" y="171430"/>
                        <a:pt x="186868" y="174062"/>
                        <a:pt x="184231" y="176693"/>
                      </a:cubicBezTo>
                      <a:cubicBezTo>
                        <a:pt x="181594" y="178009"/>
                        <a:pt x="180275" y="179325"/>
                        <a:pt x="177639" y="179325"/>
                      </a:cubicBezTo>
                      <a:cubicBezTo>
                        <a:pt x="176320" y="179325"/>
                        <a:pt x="175002" y="179325"/>
                        <a:pt x="173683" y="178009"/>
                      </a:cubicBezTo>
                      <a:cubicBezTo>
                        <a:pt x="173683" y="178009"/>
                        <a:pt x="173683" y="178009"/>
                        <a:pt x="119627" y="150374"/>
                      </a:cubicBezTo>
                      <a:cubicBezTo>
                        <a:pt x="119627" y="150374"/>
                        <a:pt x="119627" y="150374"/>
                        <a:pt x="52387" y="150374"/>
                      </a:cubicBezTo>
                      <a:cubicBezTo>
                        <a:pt x="52387" y="150374"/>
                        <a:pt x="52387" y="150374"/>
                        <a:pt x="52387" y="217488"/>
                      </a:cubicBezTo>
                      <a:cubicBezTo>
                        <a:pt x="52387" y="217488"/>
                        <a:pt x="52387" y="217488"/>
                        <a:pt x="285750" y="217488"/>
                      </a:cubicBezTo>
                      <a:lnTo>
                        <a:pt x="285750" y="17463"/>
                      </a:lnTo>
                      <a:cubicBezTo>
                        <a:pt x="285750" y="17463"/>
                        <a:pt x="285750" y="17463"/>
                        <a:pt x="52387" y="17463"/>
                      </a:cubicBezTo>
                      <a:close/>
                      <a:moveTo>
                        <a:pt x="42267" y="0"/>
                      </a:moveTo>
                      <a:cubicBezTo>
                        <a:pt x="42267" y="0"/>
                        <a:pt x="42267" y="0"/>
                        <a:pt x="328892" y="0"/>
                      </a:cubicBezTo>
                      <a:cubicBezTo>
                        <a:pt x="334176" y="0"/>
                        <a:pt x="338138" y="3942"/>
                        <a:pt x="338138" y="9199"/>
                      </a:cubicBezTo>
                      <a:cubicBezTo>
                        <a:pt x="338138" y="9199"/>
                        <a:pt x="338138" y="9199"/>
                        <a:pt x="338138" y="227339"/>
                      </a:cubicBezTo>
                      <a:cubicBezTo>
                        <a:pt x="338138" y="232596"/>
                        <a:pt x="334176" y="236538"/>
                        <a:pt x="328892" y="236538"/>
                      </a:cubicBezTo>
                      <a:cubicBezTo>
                        <a:pt x="328892" y="236538"/>
                        <a:pt x="328892" y="236538"/>
                        <a:pt x="42267" y="236538"/>
                      </a:cubicBezTo>
                      <a:cubicBezTo>
                        <a:pt x="36984" y="236538"/>
                        <a:pt x="33021" y="232596"/>
                        <a:pt x="33021" y="227339"/>
                      </a:cubicBezTo>
                      <a:cubicBezTo>
                        <a:pt x="33021" y="227339"/>
                        <a:pt x="33021" y="227339"/>
                        <a:pt x="33021" y="151122"/>
                      </a:cubicBezTo>
                      <a:cubicBezTo>
                        <a:pt x="33021" y="151122"/>
                        <a:pt x="33021" y="151122"/>
                        <a:pt x="9246" y="151122"/>
                      </a:cubicBezTo>
                      <a:cubicBezTo>
                        <a:pt x="3962" y="151122"/>
                        <a:pt x="0" y="147179"/>
                        <a:pt x="0" y="141923"/>
                      </a:cubicBezTo>
                      <a:cubicBezTo>
                        <a:pt x="0" y="141923"/>
                        <a:pt x="0" y="141923"/>
                        <a:pt x="0" y="53878"/>
                      </a:cubicBezTo>
                      <a:cubicBezTo>
                        <a:pt x="0" y="49936"/>
                        <a:pt x="3962" y="44679"/>
                        <a:pt x="9246" y="44679"/>
                      </a:cubicBezTo>
                      <a:cubicBezTo>
                        <a:pt x="9246" y="44679"/>
                        <a:pt x="9246" y="44679"/>
                        <a:pt x="33021" y="44679"/>
                      </a:cubicBezTo>
                      <a:cubicBezTo>
                        <a:pt x="33021" y="44679"/>
                        <a:pt x="33021" y="44679"/>
                        <a:pt x="33021" y="9199"/>
                      </a:cubicBezTo>
                      <a:cubicBezTo>
                        <a:pt x="33021" y="3942"/>
                        <a:pt x="36984" y="0"/>
                        <a:pt x="422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íšļïde">
                  <a:extLst>
                    <a:ext uri="{FF2B5EF4-FFF2-40B4-BE49-F238E27FC236}">
                      <a16:creationId xmlns:a16="http://schemas.microsoft.com/office/drawing/2014/main" id="{CE49108A-33DB-4232-AFA5-6A3B2286846A}"/>
                    </a:ext>
                  </a:extLst>
                </p:cNvPr>
                <p:cNvSpPr/>
                <p:nvPr/>
              </p:nvSpPr>
              <p:spPr>
                <a:xfrm>
                  <a:off x="5428358" y="4650973"/>
                  <a:ext cx="380130" cy="265913"/>
                </a:xfrm>
                <a:custGeom>
                  <a:avLst/>
                  <a:gdLst>
                    <a:gd name="connsiteX0" fmla="*/ 303212 w 338138"/>
                    <a:gd name="connsiteY0" fmla="*/ 103188 h 236538"/>
                    <a:gd name="connsiteX1" fmla="*/ 303212 w 338138"/>
                    <a:gd name="connsiteY1" fmla="*/ 122238 h 236538"/>
                    <a:gd name="connsiteX2" fmla="*/ 306034 w 338138"/>
                    <a:gd name="connsiteY2" fmla="*/ 122238 h 236538"/>
                    <a:gd name="connsiteX3" fmla="*/ 315912 w 338138"/>
                    <a:gd name="connsiteY3" fmla="*/ 112713 h 236538"/>
                    <a:gd name="connsiteX4" fmla="*/ 306034 w 338138"/>
                    <a:gd name="connsiteY4" fmla="*/ 103188 h 236538"/>
                    <a:gd name="connsiteX5" fmla="*/ 303212 w 338138"/>
                    <a:gd name="connsiteY5" fmla="*/ 103188 h 236538"/>
                    <a:gd name="connsiteX6" fmla="*/ 65087 w 338138"/>
                    <a:gd name="connsiteY6" fmla="*/ 90488 h 236538"/>
                    <a:gd name="connsiteX7" fmla="*/ 61912 w 338138"/>
                    <a:gd name="connsiteY7" fmla="*/ 96838 h 236538"/>
                    <a:gd name="connsiteX8" fmla="*/ 68262 w 338138"/>
                    <a:gd name="connsiteY8" fmla="*/ 96838 h 236538"/>
                    <a:gd name="connsiteX9" fmla="*/ 90487 w 338138"/>
                    <a:gd name="connsiteY9" fmla="*/ 87313 h 236538"/>
                    <a:gd name="connsiteX10" fmla="*/ 90487 w 338138"/>
                    <a:gd name="connsiteY10" fmla="*/ 107951 h 236538"/>
                    <a:gd name="connsiteX11" fmla="*/ 98107 w 338138"/>
                    <a:gd name="connsiteY11" fmla="*/ 107951 h 236538"/>
                    <a:gd name="connsiteX12" fmla="*/ 109537 w 338138"/>
                    <a:gd name="connsiteY12" fmla="*/ 97632 h 236538"/>
                    <a:gd name="connsiteX13" fmla="*/ 98107 w 338138"/>
                    <a:gd name="connsiteY13" fmla="*/ 87313 h 236538"/>
                    <a:gd name="connsiteX14" fmla="*/ 90487 w 338138"/>
                    <a:gd name="connsiteY14" fmla="*/ 87313 h 236538"/>
                    <a:gd name="connsiteX15" fmla="*/ 86677 w 338138"/>
                    <a:gd name="connsiteY15" fmla="*/ 79375 h 236538"/>
                    <a:gd name="connsiteX16" fmla="*/ 98107 w 338138"/>
                    <a:gd name="connsiteY16" fmla="*/ 79375 h 236538"/>
                    <a:gd name="connsiteX17" fmla="*/ 115887 w 338138"/>
                    <a:gd name="connsiteY17" fmla="*/ 97632 h 236538"/>
                    <a:gd name="connsiteX18" fmla="*/ 98107 w 338138"/>
                    <a:gd name="connsiteY18" fmla="*/ 115888 h 236538"/>
                    <a:gd name="connsiteX19" fmla="*/ 86677 w 338138"/>
                    <a:gd name="connsiteY19" fmla="*/ 115888 h 236538"/>
                    <a:gd name="connsiteX20" fmla="*/ 84137 w 338138"/>
                    <a:gd name="connsiteY20" fmla="*/ 113280 h 236538"/>
                    <a:gd name="connsiteX21" fmla="*/ 84137 w 338138"/>
                    <a:gd name="connsiteY21" fmla="*/ 81983 h 236538"/>
                    <a:gd name="connsiteX22" fmla="*/ 86677 w 338138"/>
                    <a:gd name="connsiteY22" fmla="*/ 79375 h 236538"/>
                    <a:gd name="connsiteX23" fmla="*/ 63764 w 338138"/>
                    <a:gd name="connsiteY23" fmla="*/ 79375 h 236538"/>
                    <a:gd name="connsiteX24" fmla="*/ 66410 w 338138"/>
                    <a:gd name="connsiteY24" fmla="*/ 79375 h 236538"/>
                    <a:gd name="connsiteX25" fmla="*/ 69056 w 338138"/>
                    <a:gd name="connsiteY25" fmla="*/ 80727 h 236538"/>
                    <a:gd name="connsiteX26" fmla="*/ 80962 w 338138"/>
                    <a:gd name="connsiteY26" fmla="*/ 113183 h 236538"/>
                    <a:gd name="connsiteX27" fmla="*/ 78316 w 338138"/>
                    <a:gd name="connsiteY27" fmla="*/ 115888 h 236538"/>
                    <a:gd name="connsiteX28" fmla="*/ 75670 w 338138"/>
                    <a:gd name="connsiteY28" fmla="*/ 115888 h 236538"/>
                    <a:gd name="connsiteX29" fmla="*/ 74347 w 338138"/>
                    <a:gd name="connsiteY29" fmla="*/ 114536 h 236538"/>
                    <a:gd name="connsiteX30" fmla="*/ 70378 w 338138"/>
                    <a:gd name="connsiteY30" fmla="*/ 105069 h 236538"/>
                    <a:gd name="connsiteX31" fmla="*/ 59795 w 338138"/>
                    <a:gd name="connsiteY31" fmla="*/ 105069 h 236538"/>
                    <a:gd name="connsiteX32" fmla="*/ 55826 w 338138"/>
                    <a:gd name="connsiteY32" fmla="*/ 114536 h 236538"/>
                    <a:gd name="connsiteX33" fmla="*/ 54503 w 338138"/>
                    <a:gd name="connsiteY33" fmla="*/ 115888 h 236538"/>
                    <a:gd name="connsiteX34" fmla="*/ 51858 w 338138"/>
                    <a:gd name="connsiteY34" fmla="*/ 115888 h 236538"/>
                    <a:gd name="connsiteX35" fmla="*/ 49212 w 338138"/>
                    <a:gd name="connsiteY35" fmla="*/ 114536 h 236538"/>
                    <a:gd name="connsiteX36" fmla="*/ 49212 w 338138"/>
                    <a:gd name="connsiteY36" fmla="*/ 113183 h 236538"/>
                    <a:gd name="connsiteX37" fmla="*/ 61118 w 338138"/>
                    <a:gd name="connsiteY37" fmla="*/ 80727 h 236538"/>
                    <a:gd name="connsiteX38" fmla="*/ 63764 w 338138"/>
                    <a:gd name="connsiteY38" fmla="*/ 79375 h 236538"/>
                    <a:gd name="connsiteX39" fmla="*/ 19050 w 338138"/>
                    <a:gd name="connsiteY39" fmla="*/ 63500 h 236538"/>
                    <a:gd name="connsiteX40" fmla="*/ 19050 w 338138"/>
                    <a:gd name="connsiteY40" fmla="*/ 132790 h 236538"/>
                    <a:gd name="connsiteX41" fmla="*/ 120915 w 338138"/>
                    <a:gd name="connsiteY41" fmla="*/ 132790 h 236538"/>
                    <a:gd name="connsiteX42" fmla="*/ 124884 w 338138"/>
                    <a:gd name="connsiteY42" fmla="*/ 134097 h 236538"/>
                    <a:gd name="connsiteX43" fmla="*/ 161925 w 338138"/>
                    <a:gd name="connsiteY43" fmla="*/ 152400 h 236538"/>
                    <a:gd name="connsiteX44" fmla="*/ 152665 w 338138"/>
                    <a:gd name="connsiteY44" fmla="*/ 123638 h 236538"/>
                    <a:gd name="connsiteX45" fmla="*/ 152665 w 338138"/>
                    <a:gd name="connsiteY45" fmla="*/ 121024 h 236538"/>
                    <a:gd name="connsiteX46" fmla="*/ 152665 w 338138"/>
                    <a:gd name="connsiteY46" fmla="*/ 63500 h 236538"/>
                    <a:gd name="connsiteX47" fmla="*/ 19050 w 338138"/>
                    <a:gd name="connsiteY47" fmla="*/ 63500 h 236538"/>
                    <a:gd name="connsiteX48" fmla="*/ 52387 w 338138"/>
                    <a:gd name="connsiteY48" fmla="*/ 17463 h 236538"/>
                    <a:gd name="connsiteX49" fmla="*/ 52387 w 338138"/>
                    <a:gd name="connsiteY49" fmla="*/ 43782 h 236538"/>
                    <a:gd name="connsiteX50" fmla="*/ 161817 w 338138"/>
                    <a:gd name="connsiteY50" fmla="*/ 43782 h 236538"/>
                    <a:gd name="connsiteX51" fmla="*/ 169728 w 338138"/>
                    <a:gd name="connsiteY51" fmla="*/ 52994 h 236538"/>
                    <a:gd name="connsiteX52" fmla="*/ 169728 w 338138"/>
                    <a:gd name="connsiteY52" fmla="*/ 118791 h 236538"/>
                    <a:gd name="connsiteX53" fmla="*/ 186868 w 338138"/>
                    <a:gd name="connsiteY53" fmla="*/ 167482 h 236538"/>
                    <a:gd name="connsiteX54" fmla="*/ 184231 w 338138"/>
                    <a:gd name="connsiteY54" fmla="*/ 176693 h 236538"/>
                    <a:gd name="connsiteX55" fmla="*/ 177639 w 338138"/>
                    <a:gd name="connsiteY55" fmla="*/ 179325 h 236538"/>
                    <a:gd name="connsiteX56" fmla="*/ 173683 w 338138"/>
                    <a:gd name="connsiteY56" fmla="*/ 178009 h 236538"/>
                    <a:gd name="connsiteX57" fmla="*/ 119627 w 338138"/>
                    <a:gd name="connsiteY57" fmla="*/ 150374 h 236538"/>
                    <a:gd name="connsiteX58" fmla="*/ 52387 w 338138"/>
                    <a:gd name="connsiteY58" fmla="*/ 150374 h 236538"/>
                    <a:gd name="connsiteX59" fmla="*/ 52387 w 338138"/>
                    <a:gd name="connsiteY59" fmla="*/ 217488 h 236538"/>
                    <a:gd name="connsiteX60" fmla="*/ 285750 w 338138"/>
                    <a:gd name="connsiteY60" fmla="*/ 217488 h 236538"/>
                    <a:gd name="connsiteX61" fmla="*/ 285750 w 338138"/>
                    <a:gd name="connsiteY61" fmla="*/ 17463 h 236538"/>
                    <a:gd name="connsiteX62" fmla="*/ 52387 w 338138"/>
                    <a:gd name="connsiteY62" fmla="*/ 17463 h 236538"/>
                    <a:gd name="connsiteX63" fmla="*/ 42267 w 338138"/>
                    <a:gd name="connsiteY63" fmla="*/ 0 h 236538"/>
                    <a:gd name="connsiteX64" fmla="*/ 328892 w 338138"/>
                    <a:gd name="connsiteY64" fmla="*/ 0 h 236538"/>
                    <a:gd name="connsiteX65" fmla="*/ 338138 w 338138"/>
                    <a:gd name="connsiteY65" fmla="*/ 9199 h 236538"/>
                    <a:gd name="connsiteX66" fmla="*/ 338138 w 338138"/>
                    <a:gd name="connsiteY66" fmla="*/ 227339 h 236538"/>
                    <a:gd name="connsiteX67" fmla="*/ 328892 w 338138"/>
                    <a:gd name="connsiteY67" fmla="*/ 236538 h 236538"/>
                    <a:gd name="connsiteX68" fmla="*/ 42267 w 338138"/>
                    <a:gd name="connsiteY68" fmla="*/ 236538 h 236538"/>
                    <a:gd name="connsiteX69" fmla="*/ 33021 w 338138"/>
                    <a:gd name="connsiteY69" fmla="*/ 227339 h 236538"/>
                    <a:gd name="connsiteX70" fmla="*/ 33021 w 338138"/>
                    <a:gd name="connsiteY70" fmla="*/ 151122 h 236538"/>
                    <a:gd name="connsiteX71" fmla="*/ 9246 w 338138"/>
                    <a:gd name="connsiteY71" fmla="*/ 151122 h 236538"/>
                    <a:gd name="connsiteX72" fmla="*/ 0 w 338138"/>
                    <a:gd name="connsiteY72" fmla="*/ 141923 h 236538"/>
                    <a:gd name="connsiteX73" fmla="*/ 0 w 338138"/>
                    <a:gd name="connsiteY73" fmla="*/ 53878 h 236538"/>
                    <a:gd name="connsiteX74" fmla="*/ 9246 w 338138"/>
                    <a:gd name="connsiteY74" fmla="*/ 44679 h 236538"/>
                    <a:gd name="connsiteX75" fmla="*/ 33021 w 338138"/>
                    <a:gd name="connsiteY75" fmla="*/ 44679 h 236538"/>
                    <a:gd name="connsiteX76" fmla="*/ 33021 w 338138"/>
                    <a:gd name="connsiteY76" fmla="*/ 9199 h 236538"/>
                    <a:gd name="connsiteX77" fmla="*/ 42267 w 338138"/>
                    <a:gd name="connsiteY77" fmla="*/ 0 h 236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38138" h="236538">
                      <a:moveTo>
                        <a:pt x="303212" y="103188"/>
                      </a:moveTo>
                      <a:cubicBezTo>
                        <a:pt x="303212" y="103188"/>
                        <a:pt x="303212" y="103188"/>
                        <a:pt x="303212" y="122238"/>
                      </a:cubicBezTo>
                      <a:cubicBezTo>
                        <a:pt x="303212" y="122238"/>
                        <a:pt x="303212" y="122238"/>
                        <a:pt x="306034" y="122238"/>
                      </a:cubicBezTo>
                      <a:cubicBezTo>
                        <a:pt x="311679" y="122238"/>
                        <a:pt x="315912" y="116795"/>
                        <a:pt x="315912" y="112713"/>
                      </a:cubicBezTo>
                      <a:cubicBezTo>
                        <a:pt x="315912" y="107270"/>
                        <a:pt x="311679" y="103188"/>
                        <a:pt x="306034" y="103188"/>
                      </a:cubicBezTo>
                      <a:cubicBezTo>
                        <a:pt x="306034" y="103188"/>
                        <a:pt x="306034" y="103188"/>
                        <a:pt x="303212" y="103188"/>
                      </a:cubicBezTo>
                      <a:close/>
                      <a:moveTo>
                        <a:pt x="65087" y="90488"/>
                      </a:moveTo>
                      <a:lnTo>
                        <a:pt x="61912" y="96838"/>
                      </a:lnTo>
                      <a:lnTo>
                        <a:pt x="68262" y="96838"/>
                      </a:lnTo>
                      <a:close/>
                      <a:moveTo>
                        <a:pt x="90487" y="87313"/>
                      </a:moveTo>
                      <a:cubicBezTo>
                        <a:pt x="90487" y="87313"/>
                        <a:pt x="90487" y="87313"/>
                        <a:pt x="90487" y="107951"/>
                      </a:cubicBezTo>
                      <a:cubicBezTo>
                        <a:pt x="90487" y="107951"/>
                        <a:pt x="90487" y="107951"/>
                        <a:pt x="98107" y="107951"/>
                      </a:cubicBezTo>
                      <a:cubicBezTo>
                        <a:pt x="104457" y="107951"/>
                        <a:pt x="109537" y="104081"/>
                        <a:pt x="109537" y="97632"/>
                      </a:cubicBezTo>
                      <a:cubicBezTo>
                        <a:pt x="109537" y="92473"/>
                        <a:pt x="104457" y="87313"/>
                        <a:pt x="98107" y="87313"/>
                      </a:cubicBezTo>
                      <a:cubicBezTo>
                        <a:pt x="98107" y="87313"/>
                        <a:pt x="98107" y="87313"/>
                        <a:pt x="90487" y="87313"/>
                      </a:cubicBezTo>
                      <a:close/>
                      <a:moveTo>
                        <a:pt x="86677" y="79375"/>
                      </a:moveTo>
                      <a:cubicBezTo>
                        <a:pt x="86677" y="79375"/>
                        <a:pt x="86677" y="79375"/>
                        <a:pt x="98107" y="79375"/>
                      </a:cubicBezTo>
                      <a:cubicBezTo>
                        <a:pt x="108267" y="79375"/>
                        <a:pt x="115887" y="88503"/>
                        <a:pt x="115887" y="97632"/>
                      </a:cubicBezTo>
                      <a:cubicBezTo>
                        <a:pt x="115887" y="108064"/>
                        <a:pt x="108267" y="115888"/>
                        <a:pt x="98107" y="115888"/>
                      </a:cubicBezTo>
                      <a:cubicBezTo>
                        <a:pt x="98107" y="115888"/>
                        <a:pt x="98107" y="115888"/>
                        <a:pt x="86677" y="115888"/>
                      </a:cubicBezTo>
                      <a:cubicBezTo>
                        <a:pt x="85407" y="115888"/>
                        <a:pt x="84137" y="114584"/>
                        <a:pt x="84137" y="113280"/>
                      </a:cubicBezTo>
                      <a:cubicBezTo>
                        <a:pt x="84137" y="113280"/>
                        <a:pt x="84137" y="113280"/>
                        <a:pt x="84137" y="81983"/>
                      </a:cubicBezTo>
                      <a:cubicBezTo>
                        <a:pt x="84137" y="80679"/>
                        <a:pt x="85407" y="79375"/>
                        <a:pt x="86677" y="79375"/>
                      </a:cubicBezTo>
                      <a:close/>
                      <a:moveTo>
                        <a:pt x="63764" y="79375"/>
                      </a:moveTo>
                      <a:cubicBezTo>
                        <a:pt x="63764" y="79375"/>
                        <a:pt x="63764" y="79375"/>
                        <a:pt x="66410" y="79375"/>
                      </a:cubicBezTo>
                      <a:cubicBezTo>
                        <a:pt x="67733" y="79375"/>
                        <a:pt x="67733" y="79375"/>
                        <a:pt x="69056" y="80727"/>
                      </a:cubicBezTo>
                      <a:lnTo>
                        <a:pt x="80962" y="113183"/>
                      </a:lnTo>
                      <a:cubicBezTo>
                        <a:pt x="80962" y="114536"/>
                        <a:pt x="79639" y="115888"/>
                        <a:pt x="78316" y="115888"/>
                      </a:cubicBezTo>
                      <a:cubicBezTo>
                        <a:pt x="78316" y="115888"/>
                        <a:pt x="78316" y="115888"/>
                        <a:pt x="75670" y="115888"/>
                      </a:cubicBezTo>
                      <a:cubicBezTo>
                        <a:pt x="74347" y="115888"/>
                        <a:pt x="74347" y="114536"/>
                        <a:pt x="74347" y="114536"/>
                      </a:cubicBezTo>
                      <a:cubicBezTo>
                        <a:pt x="74347" y="114536"/>
                        <a:pt x="74347" y="114536"/>
                        <a:pt x="70378" y="105069"/>
                      </a:cubicBezTo>
                      <a:cubicBezTo>
                        <a:pt x="70378" y="105069"/>
                        <a:pt x="70378" y="105069"/>
                        <a:pt x="59795" y="105069"/>
                      </a:cubicBezTo>
                      <a:cubicBezTo>
                        <a:pt x="59795" y="105069"/>
                        <a:pt x="59795" y="105069"/>
                        <a:pt x="55826" y="114536"/>
                      </a:cubicBezTo>
                      <a:cubicBezTo>
                        <a:pt x="55826" y="114536"/>
                        <a:pt x="55826" y="115888"/>
                        <a:pt x="54503" y="115888"/>
                      </a:cubicBezTo>
                      <a:cubicBezTo>
                        <a:pt x="54503" y="115888"/>
                        <a:pt x="54503" y="115888"/>
                        <a:pt x="51858" y="115888"/>
                      </a:cubicBezTo>
                      <a:cubicBezTo>
                        <a:pt x="50535" y="115888"/>
                        <a:pt x="50535" y="115888"/>
                        <a:pt x="49212" y="114536"/>
                      </a:cubicBezTo>
                      <a:cubicBezTo>
                        <a:pt x="49212" y="114536"/>
                        <a:pt x="49212" y="113183"/>
                        <a:pt x="49212" y="113183"/>
                      </a:cubicBezTo>
                      <a:cubicBezTo>
                        <a:pt x="49212" y="113183"/>
                        <a:pt x="49212" y="113183"/>
                        <a:pt x="61118" y="80727"/>
                      </a:cubicBezTo>
                      <a:cubicBezTo>
                        <a:pt x="61118" y="79375"/>
                        <a:pt x="62441" y="79375"/>
                        <a:pt x="63764" y="79375"/>
                      </a:cubicBezTo>
                      <a:close/>
                      <a:moveTo>
                        <a:pt x="19050" y="63500"/>
                      </a:moveTo>
                      <a:lnTo>
                        <a:pt x="19050" y="132790"/>
                      </a:lnTo>
                      <a:cubicBezTo>
                        <a:pt x="19050" y="132790"/>
                        <a:pt x="19050" y="132790"/>
                        <a:pt x="120915" y="132790"/>
                      </a:cubicBezTo>
                      <a:cubicBezTo>
                        <a:pt x="122238" y="132790"/>
                        <a:pt x="124884" y="132790"/>
                        <a:pt x="124884" y="134097"/>
                      </a:cubicBezTo>
                      <a:cubicBezTo>
                        <a:pt x="124884" y="134097"/>
                        <a:pt x="124884" y="134097"/>
                        <a:pt x="161925" y="152400"/>
                      </a:cubicBezTo>
                      <a:cubicBezTo>
                        <a:pt x="161925" y="152400"/>
                        <a:pt x="161925" y="152400"/>
                        <a:pt x="152665" y="123638"/>
                      </a:cubicBezTo>
                      <a:cubicBezTo>
                        <a:pt x="152665" y="123638"/>
                        <a:pt x="152665" y="122331"/>
                        <a:pt x="152665" y="121024"/>
                      </a:cubicBezTo>
                      <a:cubicBezTo>
                        <a:pt x="152665" y="121024"/>
                        <a:pt x="152665" y="121024"/>
                        <a:pt x="152665" y="63500"/>
                      </a:cubicBezTo>
                      <a:cubicBezTo>
                        <a:pt x="152665" y="63500"/>
                        <a:pt x="152665" y="63500"/>
                        <a:pt x="19050" y="63500"/>
                      </a:cubicBezTo>
                      <a:close/>
                      <a:moveTo>
                        <a:pt x="52387" y="17463"/>
                      </a:moveTo>
                      <a:cubicBezTo>
                        <a:pt x="52387" y="17463"/>
                        <a:pt x="52387" y="17463"/>
                        <a:pt x="52387" y="43782"/>
                      </a:cubicBezTo>
                      <a:cubicBezTo>
                        <a:pt x="52387" y="43782"/>
                        <a:pt x="52387" y="43782"/>
                        <a:pt x="161817" y="43782"/>
                      </a:cubicBezTo>
                      <a:cubicBezTo>
                        <a:pt x="165773" y="43782"/>
                        <a:pt x="169728" y="49046"/>
                        <a:pt x="169728" y="52994"/>
                      </a:cubicBezTo>
                      <a:cubicBezTo>
                        <a:pt x="169728" y="52994"/>
                        <a:pt x="169728" y="52994"/>
                        <a:pt x="169728" y="118791"/>
                      </a:cubicBezTo>
                      <a:cubicBezTo>
                        <a:pt x="169728" y="118791"/>
                        <a:pt x="169728" y="118791"/>
                        <a:pt x="186868" y="167482"/>
                      </a:cubicBezTo>
                      <a:cubicBezTo>
                        <a:pt x="188186" y="171430"/>
                        <a:pt x="186868" y="174062"/>
                        <a:pt x="184231" y="176693"/>
                      </a:cubicBezTo>
                      <a:cubicBezTo>
                        <a:pt x="181594" y="178009"/>
                        <a:pt x="180275" y="179325"/>
                        <a:pt x="177639" y="179325"/>
                      </a:cubicBezTo>
                      <a:cubicBezTo>
                        <a:pt x="176320" y="179325"/>
                        <a:pt x="175002" y="179325"/>
                        <a:pt x="173683" y="178009"/>
                      </a:cubicBezTo>
                      <a:cubicBezTo>
                        <a:pt x="173683" y="178009"/>
                        <a:pt x="173683" y="178009"/>
                        <a:pt x="119627" y="150374"/>
                      </a:cubicBezTo>
                      <a:cubicBezTo>
                        <a:pt x="119627" y="150374"/>
                        <a:pt x="119627" y="150374"/>
                        <a:pt x="52387" y="150374"/>
                      </a:cubicBezTo>
                      <a:cubicBezTo>
                        <a:pt x="52387" y="150374"/>
                        <a:pt x="52387" y="150374"/>
                        <a:pt x="52387" y="217488"/>
                      </a:cubicBezTo>
                      <a:cubicBezTo>
                        <a:pt x="52387" y="217488"/>
                        <a:pt x="52387" y="217488"/>
                        <a:pt x="285750" y="217488"/>
                      </a:cubicBezTo>
                      <a:lnTo>
                        <a:pt x="285750" y="17463"/>
                      </a:lnTo>
                      <a:cubicBezTo>
                        <a:pt x="285750" y="17463"/>
                        <a:pt x="285750" y="17463"/>
                        <a:pt x="52387" y="17463"/>
                      </a:cubicBezTo>
                      <a:close/>
                      <a:moveTo>
                        <a:pt x="42267" y="0"/>
                      </a:moveTo>
                      <a:cubicBezTo>
                        <a:pt x="42267" y="0"/>
                        <a:pt x="42267" y="0"/>
                        <a:pt x="328892" y="0"/>
                      </a:cubicBezTo>
                      <a:cubicBezTo>
                        <a:pt x="334176" y="0"/>
                        <a:pt x="338138" y="3942"/>
                        <a:pt x="338138" y="9199"/>
                      </a:cubicBezTo>
                      <a:cubicBezTo>
                        <a:pt x="338138" y="9199"/>
                        <a:pt x="338138" y="9199"/>
                        <a:pt x="338138" y="227339"/>
                      </a:cubicBezTo>
                      <a:cubicBezTo>
                        <a:pt x="338138" y="232596"/>
                        <a:pt x="334176" y="236538"/>
                        <a:pt x="328892" y="236538"/>
                      </a:cubicBezTo>
                      <a:cubicBezTo>
                        <a:pt x="328892" y="236538"/>
                        <a:pt x="328892" y="236538"/>
                        <a:pt x="42267" y="236538"/>
                      </a:cubicBezTo>
                      <a:cubicBezTo>
                        <a:pt x="36984" y="236538"/>
                        <a:pt x="33021" y="232596"/>
                        <a:pt x="33021" y="227339"/>
                      </a:cubicBezTo>
                      <a:cubicBezTo>
                        <a:pt x="33021" y="227339"/>
                        <a:pt x="33021" y="227339"/>
                        <a:pt x="33021" y="151122"/>
                      </a:cubicBezTo>
                      <a:cubicBezTo>
                        <a:pt x="33021" y="151122"/>
                        <a:pt x="33021" y="151122"/>
                        <a:pt x="9246" y="151122"/>
                      </a:cubicBezTo>
                      <a:cubicBezTo>
                        <a:pt x="3962" y="151122"/>
                        <a:pt x="0" y="147179"/>
                        <a:pt x="0" y="141923"/>
                      </a:cubicBezTo>
                      <a:cubicBezTo>
                        <a:pt x="0" y="141923"/>
                        <a:pt x="0" y="141923"/>
                        <a:pt x="0" y="53878"/>
                      </a:cubicBezTo>
                      <a:cubicBezTo>
                        <a:pt x="0" y="49936"/>
                        <a:pt x="3962" y="44679"/>
                        <a:pt x="9246" y="44679"/>
                      </a:cubicBezTo>
                      <a:cubicBezTo>
                        <a:pt x="9246" y="44679"/>
                        <a:pt x="9246" y="44679"/>
                        <a:pt x="33021" y="44679"/>
                      </a:cubicBezTo>
                      <a:cubicBezTo>
                        <a:pt x="33021" y="44679"/>
                        <a:pt x="33021" y="44679"/>
                        <a:pt x="33021" y="9199"/>
                      </a:cubicBezTo>
                      <a:cubicBezTo>
                        <a:pt x="33021" y="3942"/>
                        <a:pt x="36984" y="0"/>
                        <a:pt x="422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îş1iḍé">
                  <a:extLst>
                    <a:ext uri="{FF2B5EF4-FFF2-40B4-BE49-F238E27FC236}">
                      <a16:creationId xmlns:a16="http://schemas.microsoft.com/office/drawing/2014/main" id="{043730F6-ED79-445E-843B-DB536F7C3042}"/>
                    </a:ext>
                  </a:extLst>
                </p:cNvPr>
                <p:cNvSpPr/>
                <p:nvPr/>
              </p:nvSpPr>
              <p:spPr>
                <a:xfrm>
                  <a:off x="6801229" y="4441482"/>
                  <a:ext cx="380130" cy="265913"/>
                </a:xfrm>
                <a:custGeom>
                  <a:avLst/>
                  <a:gdLst>
                    <a:gd name="connsiteX0" fmla="*/ 303212 w 338138"/>
                    <a:gd name="connsiteY0" fmla="*/ 103188 h 236538"/>
                    <a:gd name="connsiteX1" fmla="*/ 303212 w 338138"/>
                    <a:gd name="connsiteY1" fmla="*/ 122238 h 236538"/>
                    <a:gd name="connsiteX2" fmla="*/ 306034 w 338138"/>
                    <a:gd name="connsiteY2" fmla="*/ 122238 h 236538"/>
                    <a:gd name="connsiteX3" fmla="*/ 315912 w 338138"/>
                    <a:gd name="connsiteY3" fmla="*/ 112713 h 236538"/>
                    <a:gd name="connsiteX4" fmla="*/ 306034 w 338138"/>
                    <a:gd name="connsiteY4" fmla="*/ 103188 h 236538"/>
                    <a:gd name="connsiteX5" fmla="*/ 303212 w 338138"/>
                    <a:gd name="connsiteY5" fmla="*/ 103188 h 236538"/>
                    <a:gd name="connsiteX6" fmla="*/ 65087 w 338138"/>
                    <a:gd name="connsiteY6" fmla="*/ 90488 h 236538"/>
                    <a:gd name="connsiteX7" fmla="*/ 61912 w 338138"/>
                    <a:gd name="connsiteY7" fmla="*/ 96838 h 236538"/>
                    <a:gd name="connsiteX8" fmla="*/ 68262 w 338138"/>
                    <a:gd name="connsiteY8" fmla="*/ 96838 h 236538"/>
                    <a:gd name="connsiteX9" fmla="*/ 90487 w 338138"/>
                    <a:gd name="connsiteY9" fmla="*/ 87313 h 236538"/>
                    <a:gd name="connsiteX10" fmla="*/ 90487 w 338138"/>
                    <a:gd name="connsiteY10" fmla="*/ 107951 h 236538"/>
                    <a:gd name="connsiteX11" fmla="*/ 98107 w 338138"/>
                    <a:gd name="connsiteY11" fmla="*/ 107951 h 236538"/>
                    <a:gd name="connsiteX12" fmla="*/ 109537 w 338138"/>
                    <a:gd name="connsiteY12" fmla="*/ 97632 h 236538"/>
                    <a:gd name="connsiteX13" fmla="*/ 98107 w 338138"/>
                    <a:gd name="connsiteY13" fmla="*/ 87313 h 236538"/>
                    <a:gd name="connsiteX14" fmla="*/ 90487 w 338138"/>
                    <a:gd name="connsiteY14" fmla="*/ 87313 h 236538"/>
                    <a:gd name="connsiteX15" fmla="*/ 86677 w 338138"/>
                    <a:gd name="connsiteY15" fmla="*/ 79375 h 236538"/>
                    <a:gd name="connsiteX16" fmla="*/ 98107 w 338138"/>
                    <a:gd name="connsiteY16" fmla="*/ 79375 h 236538"/>
                    <a:gd name="connsiteX17" fmla="*/ 115887 w 338138"/>
                    <a:gd name="connsiteY17" fmla="*/ 97632 h 236538"/>
                    <a:gd name="connsiteX18" fmla="*/ 98107 w 338138"/>
                    <a:gd name="connsiteY18" fmla="*/ 115888 h 236538"/>
                    <a:gd name="connsiteX19" fmla="*/ 86677 w 338138"/>
                    <a:gd name="connsiteY19" fmla="*/ 115888 h 236538"/>
                    <a:gd name="connsiteX20" fmla="*/ 84137 w 338138"/>
                    <a:gd name="connsiteY20" fmla="*/ 113280 h 236538"/>
                    <a:gd name="connsiteX21" fmla="*/ 84137 w 338138"/>
                    <a:gd name="connsiteY21" fmla="*/ 81983 h 236538"/>
                    <a:gd name="connsiteX22" fmla="*/ 86677 w 338138"/>
                    <a:gd name="connsiteY22" fmla="*/ 79375 h 236538"/>
                    <a:gd name="connsiteX23" fmla="*/ 63764 w 338138"/>
                    <a:gd name="connsiteY23" fmla="*/ 79375 h 236538"/>
                    <a:gd name="connsiteX24" fmla="*/ 66410 w 338138"/>
                    <a:gd name="connsiteY24" fmla="*/ 79375 h 236538"/>
                    <a:gd name="connsiteX25" fmla="*/ 69056 w 338138"/>
                    <a:gd name="connsiteY25" fmla="*/ 80727 h 236538"/>
                    <a:gd name="connsiteX26" fmla="*/ 80962 w 338138"/>
                    <a:gd name="connsiteY26" fmla="*/ 113183 h 236538"/>
                    <a:gd name="connsiteX27" fmla="*/ 78316 w 338138"/>
                    <a:gd name="connsiteY27" fmla="*/ 115888 h 236538"/>
                    <a:gd name="connsiteX28" fmla="*/ 75670 w 338138"/>
                    <a:gd name="connsiteY28" fmla="*/ 115888 h 236538"/>
                    <a:gd name="connsiteX29" fmla="*/ 74347 w 338138"/>
                    <a:gd name="connsiteY29" fmla="*/ 114536 h 236538"/>
                    <a:gd name="connsiteX30" fmla="*/ 70378 w 338138"/>
                    <a:gd name="connsiteY30" fmla="*/ 105069 h 236538"/>
                    <a:gd name="connsiteX31" fmla="*/ 59795 w 338138"/>
                    <a:gd name="connsiteY31" fmla="*/ 105069 h 236538"/>
                    <a:gd name="connsiteX32" fmla="*/ 55826 w 338138"/>
                    <a:gd name="connsiteY32" fmla="*/ 114536 h 236538"/>
                    <a:gd name="connsiteX33" fmla="*/ 54503 w 338138"/>
                    <a:gd name="connsiteY33" fmla="*/ 115888 h 236538"/>
                    <a:gd name="connsiteX34" fmla="*/ 51858 w 338138"/>
                    <a:gd name="connsiteY34" fmla="*/ 115888 h 236538"/>
                    <a:gd name="connsiteX35" fmla="*/ 49212 w 338138"/>
                    <a:gd name="connsiteY35" fmla="*/ 114536 h 236538"/>
                    <a:gd name="connsiteX36" fmla="*/ 49212 w 338138"/>
                    <a:gd name="connsiteY36" fmla="*/ 113183 h 236538"/>
                    <a:gd name="connsiteX37" fmla="*/ 61118 w 338138"/>
                    <a:gd name="connsiteY37" fmla="*/ 80727 h 236538"/>
                    <a:gd name="connsiteX38" fmla="*/ 63764 w 338138"/>
                    <a:gd name="connsiteY38" fmla="*/ 79375 h 236538"/>
                    <a:gd name="connsiteX39" fmla="*/ 19050 w 338138"/>
                    <a:gd name="connsiteY39" fmla="*/ 63500 h 236538"/>
                    <a:gd name="connsiteX40" fmla="*/ 19050 w 338138"/>
                    <a:gd name="connsiteY40" fmla="*/ 132790 h 236538"/>
                    <a:gd name="connsiteX41" fmla="*/ 120915 w 338138"/>
                    <a:gd name="connsiteY41" fmla="*/ 132790 h 236538"/>
                    <a:gd name="connsiteX42" fmla="*/ 124884 w 338138"/>
                    <a:gd name="connsiteY42" fmla="*/ 134097 h 236538"/>
                    <a:gd name="connsiteX43" fmla="*/ 161925 w 338138"/>
                    <a:gd name="connsiteY43" fmla="*/ 152400 h 236538"/>
                    <a:gd name="connsiteX44" fmla="*/ 152665 w 338138"/>
                    <a:gd name="connsiteY44" fmla="*/ 123638 h 236538"/>
                    <a:gd name="connsiteX45" fmla="*/ 152665 w 338138"/>
                    <a:gd name="connsiteY45" fmla="*/ 121024 h 236538"/>
                    <a:gd name="connsiteX46" fmla="*/ 152665 w 338138"/>
                    <a:gd name="connsiteY46" fmla="*/ 63500 h 236538"/>
                    <a:gd name="connsiteX47" fmla="*/ 19050 w 338138"/>
                    <a:gd name="connsiteY47" fmla="*/ 63500 h 236538"/>
                    <a:gd name="connsiteX48" fmla="*/ 52387 w 338138"/>
                    <a:gd name="connsiteY48" fmla="*/ 17463 h 236538"/>
                    <a:gd name="connsiteX49" fmla="*/ 52387 w 338138"/>
                    <a:gd name="connsiteY49" fmla="*/ 43782 h 236538"/>
                    <a:gd name="connsiteX50" fmla="*/ 161817 w 338138"/>
                    <a:gd name="connsiteY50" fmla="*/ 43782 h 236538"/>
                    <a:gd name="connsiteX51" fmla="*/ 169728 w 338138"/>
                    <a:gd name="connsiteY51" fmla="*/ 52994 h 236538"/>
                    <a:gd name="connsiteX52" fmla="*/ 169728 w 338138"/>
                    <a:gd name="connsiteY52" fmla="*/ 118791 h 236538"/>
                    <a:gd name="connsiteX53" fmla="*/ 186868 w 338138"/>
                    <a:gd name="connsiteY53" fmla="*/ 167482 h 236538"/>
                    <a:gd name="connsiteX54" fmla="*/ 184231 w 338138"/>
                    <a:gd name="connsiteY54" fmla="*/ 176693 h 236538"/>
                    <a:gd name="connsiteX55" fmla="*/ 177639 w 338138"/>
                    <a:gd name="connsiteY55" fmla="*/ 179325 h 236538"/>
                    <a:gd name="connsiteX56" fmla="*/ 173683 w 338138"/>
                    <a:gd name="connsiteY56" fmla="*/ 178009 h 236538"/>
                    <a:gd name="connsiteX57" fmla="*/ 119627 w 338138"/>
                    <a:gd name="connsiteY57" fmla="*/ 150374 h 236538"/>
                    <a:gd name="connsiteX58" fmla="*/ 52387 w 338138"/>
                    <a:gd name="connsiteY58" fmla="*/ 150374 h 236538"/>
                    <a:gd name="connsiteX59" fmla="*/ 52387 w 338138"/>
                    <a:gd name="connsiteY59" fmla="*/ 217488 h 236538"/>
                    <a:gd name="connsiteX60" fmla="*/ 285750 w 338138"/>
                    <a:gd name="connsiteY60" fmla="*/ 217488 h 236538"/>
                    <a:gd name="connsiteX61" fmla="*/ 285750 w 338138"/>
                    <a:gd name="connsiteY61" fmla="*/ 17463 h 236538"/>
                    <a:gd name="connsiteX62" fmla="*/ 52387 w 338138"/>
                    <a:gd name="connsiteY62" fmla="*/ 17463 h 236538"/>
                    <a:gd name="connsiteX63" fmla="*/ 42267 w 338138"/>
                    <a:gd name="connsiteY63" fmla="*/ 0 h 236538"/>
                    <a:gd name="connsiteX64" fmla="*/ 328892 w 338138"/>
                    <a:gd name="connsiteY64" fmla="*/ 0 h 236538"/>
                    <a:gd name="connsiteX65" fmla="*/ 338138 w 338138"/>
                    <a:gd name="connsiteY65" fmla="*/ 9199 h 236538"/>
                    <a:gd name="connsiteX66" fmla="*/ 338138 w 338138"/>
                    <a:gd name="connsiteY66" fmla="*/ 227339 h 236538"/>
                    <a:gd name="connsiteX67" fmla="*/ 328892 w 338138"/>
                    <a:gd name="connsiteY67" fmla="*/ 236538 h 236538"/>
                    <a:gd name="connsiteX68" fmla="*/ 42267 w 338138"/>
                    <a:gd name="connsiteY68" fmla="*/ 236538 h 236538"/>
                    <a:gd name="connsiteX69" fmla="*/ 33021 w 338138"/>
                    <a:gd name="connsiteY69" fmla="*/ 227339 h 236538"/>
                    <a:gd name="connsiteX70" fmla="*/ 33021 w 338138"/>
                    <a:gd name="connsiteY70" fmla="*/ 151122 h 236538"/>
                    <a:gd name="connsiteX71" fmla="*/ 9246 w 338138"/>
                    <a:gd name="connsiteY71" fmla="*/ 151122 h 236538"/>
                    <a:gd name="connsiteX72" fmla="*/ 0 w 338138"/>
                    <a:gd name="connsiteY72" fmla="*/ 141923 h 236538"/>
                    <a:gd name="connsiteX73" fmla="*/ 0 w 338138"/>
                    <a:gd name="connsiteY73" fmla="*/ 53878 h 236538"/>
                    <a:gd name="connsiteX74" fmla="*/ 9246 w 338138"/>
                    <a:gd name="connsiteY74" fmla="*/ 44679 h 236538"/>
                    <a:gd name="connsiteX75" fmla="*/ 33021 w 338138"/>
                    <a:gd name="connsiteY75" fmla="*/ 44679 h 236538"/>
                    <a:gd name="connsiteX76" fmla="*/ 33021 w 338138"/>
                    <a:gd name="connsiteY76" fmla="*/ 9199 h 236538"/>
                    <a:gd name="connsiteX77" fmla="*/ 42267 w 338138"/>
                    <a:gd name="connsiteY77" fmla="*/ 0 h 236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38138" h="236538">
                      <a:moveTo>
                        <a:pt x="303212" y="103188"/>
                      </a:moveTo>
                      <a:cubicBezTo>
                        <a:pt x="303212" y="103188"/>
                        <a:pt x="303212" y="103188"/>
                        <a:pt x="303212" y="122238"/>
                      </a:cubicBezTo>
                      <a:cubicBezTo>
                        <a:pt x="303212" y="122238"/>
                        <a:pt x="303212" y="122238"/>
                        <a:pt x="306034" y="122238"/>
                      </a:cubicBezTo>
                      <a:cubicBezTo>
                        <a:pt x="311679" y="122238"/>
                        <a:pt x="315912" y="116795"/>
                        <a:pt x="315912" y="112713"/>
                      </a:cubicBezTo>
                      <a:cubicBezTo>
                        <a:pt x="315912" y="107270"/>
                        <a:pt x="311679" y="103188"/>
                        <a:pt x="306034" y="103188"/>
                      </a:cubicBezTo>
                      <a:cubicBezTo>
                        <a:pt x="306034" y="103188"/>
                        <a:pt x="306034" y="103188"/>
                        <a:pt x="303212" y="103188"/>
                      </a:cubicBezTo>
                      <a:close/>
                      <a:moveTo>
                        <a:pt x="65087" y="90488"/>
                      </a:moveTo>
                      <a:lnTo>
                        <a:pt x="61912" y="96838"/>
                      </a:lnTo>
                      <a:lnTo>
                        <a:pt x="68262" y="96838"/>
                      </a:lnTo>
                      <a:close/>
                      <a:moveTo>
                        <a:pt x="90487" y="87313"/>
                      </a:moveTo>
                      <a:cubicBezTo>
                        <a:pt x="90487" y="87313"/>
                        <a:pt x="90487" y="87313"/>
                        <a:pt x="90487" y="107951"/>
                      </a:cubicBezTo>
                      <a:cubicBezTo>
                        <a:pt x="90487" y="107951"/>
                        <a:pt x="90487" y="107951"/>
                        <a:pt x="98107" y="107951"/>
                      </a:cubicBezTo>
                      <a:cubicBezTo>
                        <a:pt x="104457" y="107951"/>
                        <a:pt x="109537" y="104081"/>
                        <a:pt x="109537" y="97632"/>
                      </a:cubicBezTo>
                      <a:cubicBezTo>
                        <a:pt x="109537" y="92473"/>
                        <a:pt x="104457" y="87313"/>
                        <a:pt x="98107" y="87313"/>
                      </a:cubicBezTo>
                      <a:cubicBezTo>
                        <a:pt x="98107" y="87313"/>
                        <a:pt x="98107" y="87313"/>
                        <a:pt x="90487" y="87313"/>
                      </a:cubicBezTo>
                      <a:close/>
                      <a:moveTo>
                        <a:pt x="86677" y="79375"/>
                      </a:moveTo>
                      <a:cubicBezTo>
                        <a:pt x="86677" y="79375"/>
                        <a:pt x="86677" y="79375"/>
                        <a:pt x="98107" y="79375"/>
                      </a:cubicBezTo>
                      <a:cubicBezTo>
                        <a:pt x="108267" y="79375"/>
                        <a:pt x="115887" y="88503"/>
                        <a:pt x="115887" y="97632"/>
                      </a:cubicBezTo>
                      <a:cubicBezTo>
                        <a:pt x="115887" y="108064"/>
                        <a:pt x="108267" y="115888"/>
                        <a:pt x="98107" y="115888"/>
                      </a:cubicBezTo>
                      <a:cubicBezTo>
                        <a:pt x="98107" y="115888"/>
                        <a:pt x="98107" y="115888"/>
                        <a:pt x="86677" y="115888"/>
                      </a:cubicBezTo>
                      <a:cubicBezTo>
                        <a:pt x="85407" y="115888"/>
                        <a:pt x="84137" y="114584"/>
                        <a:pt x="84137" y="113280"/>
                      </a:cubicBezTo>
                      <a:cubicBezTo>
                        <a:pt x="84137" y="113280"/>
                        <a:pt x="84137" y="113280"/>
                        <a:pt x="84137" y="81983"/>
                      </a:cubicBezTo>
                      <a:cubicBezTo>
                        <a:pt x="84137" y="80679"/>
                        <a:pt x="85407" y="79375"/>
                        <a:pt x="86677" y="79375"/>
                      </a:cubicBezTo>
                      <a:close/>
                      <a:moveTo>
                        <a:pt x="63764" y="79375"/>
                      </a:moveTo>
                      <a:cubicBezTo>
                        <a:pt x="63764" y="79375"/>
                        <a:pt x="63764" y="79375"/>
                        <a:pt x="66410" y="79375"/>
                      </a:cubicBezTo>
                      <a:cubicBezTo>
                        <a:pt x="67733" y="79375"/>
                        <a:pt x="67733" y="79375"/>
                        <a:pt x="69056" y="80727"/>
                      </a:cubicBezTo>
                      <a:lnTo>
                        <a:pt x="80962" y="113183"/>
                      </a:lnTo>
                      <a:cubicBezTo>
                        <a:pt x="80962" y="114536"/>
                        <a:pt x="79639" y="115888"/>
                        <a:pt x="78316" y="115888"/>
                      </a:cubicBezTo>
                      <a:cubicBezTo>
                        <a:pt x="78316" y="115888"/>
                        <a:pt x="78316" y="115888"/>
                        <a:pt x="75670" y="115888"/>
                      </a:cubicBezTo>
                      <a:cubicBezTo>
                        <a:pt x="74347" y="115888"/>
                        <a:pt x="74347" y="114536"/>
                        <a:pt x="74347" y="114536"/>
                      </a:cubicBezTo>
                      <a:cubicBezTo>
                        <a:pt x="74347" y="114536"/>
                        <a:pt x="74347" y="114536"/>
                        <a:pt x="70378" y="105069"/>
                      </a:cubicBezTo>
                      <a:cubicBezTo>
                        <a:pt x="70378" y="105069"/>
                        <a:pt x="70378" y="105069"/>
                        <a:pt x="59795" y="105069"/>
                      </a:cubicBezTo>
                      <a:cubicBezTo>
                        <a:pt x="59795" y="105069"/>
                        <a:pt x="59795" y="105069"/>
                        <a:pt x="55826" y="114536"/>
                      </a:cubicBezTo>
                      <a:cubicBezTo>
                        <a:pt x="55826" y="114536"/>
                        <a:pt x="55826" y="115888"/>
                        <a:pt x="54503" y="115888"/>
                      </a:cubicBezTo>
                      <a:cubicBezTo>
                        <a:pt x="54503" y="115888"/>
                        <a:pt x="54503" y="115888"/>
                        <a:pt x="51858" y="115888"/>
                      </a:cubicBezTo>
                      <a:cubicBezTo>
                        <a:pt x="50535" y="115888"/>
                        <a:pt x="50535" y="115888"/>
                        <a:pt x="49212" y="114536"/>
                      </a:cubicBezTo>
                      <a:cubicBezTo>
                        <a:pt x="49212" y="114536"/>
                        <a:pt x="49212" y="113183"/>
                        <a:pt x="49212" y="113183"/>
                      </a:cubicBezTo>
                      <a:cubicBezTo>
                        <a:pt x="49212" y="113183"/>
                        <a:pt x="49212" y="113183"/>
                        <a:pt x="61118" y="80727"/>
                      </a:cubicBezTo>
                      <a:cubicBezTo>
                        <a:pt x="61118" y="79375"/>
                        <a:pt x="62441" y="79375"/>
                        <a:pt x="63764" y="79375"/>
                      </a:cubicBezTo>
                      <a:close/>
                      <a:moveTo>
                        <a:pt x="19050" y="63500"/>
                      </a:moveTo>
                      <a:lnTo>
                        <a:pt x="19050" y="132790"/>
                      </a:lnTo>
                      <a:cubicBezTo>
                        <a:pt x="19050" y="132790"/>
                        <a:pt x="19050" y="132790"/>
                        <a:pt x="120915" y="132790"/>
                      </a:cubicBezTo>
                      <a:cubicBezTo>
                        <a:pt x="122238" y="132790"/>
                        <a:pt x="124884" y="132790"/>
                        <a:pt x="124884" y="134097"/>
                      </a:cubicBezTo>
                      <a:cubicBezTo>
                        <a:pt x="124884" y="134097"/>
                        <a:pt x="124884" y="134097"/>
                        <a:pt x="161925" y="152400"/>
                      </a:cubicBezTo>
                      <a:cubicBezTo>
                        <a:pt x="161925" y="152400"/>
                        <a:pt x="161925" y="152400"/>
                        <a:pt x="152665" y="123638"/>
                      </a:cubicBezTo>
                      <a:cubicBezTo>
                        <a:pt x="152665" y="123638"/>
                        <a:pt x="152665" y="122331"/>
                        <a:pt x="152665" y="121024"/>
                      </a:cubicBezTo>
                      <a:cubicBezTo>
                        <a:pt x="152665" y="121024"/>
                        <a:pt x="152665" y="121024"/>
                        <a:pt x="152665" y="63500"/>
                      </a:cubicBezTo>
                      <a:cubicBezTo>
                        <a:pt x="152665" y="63500"/>
                        <a:pt x="152665" y="63500"/>
                        <a:pt x="19050" y="63500"/>
                      </a:cubicBezTo>
                      <a:close/>
                      <a:moveTo>
                        <a:pt x="52387" y="17463"/>
                      </a:moveTo>
                      <a:cubicBezTo>
                        <a:pt x="52387" y="17463"/>
                        <a:pt x="52387" y="17463"/>
                        <a:pt x="52387" y="43782"/>
                      </a:cubicBezTo>
                      <a:cubicBezTo>
                        <a:pt x="52387" y="43782"/>
                        <a:pt x="52387" y="43782"/>
                        <a:pt x="161817" y="43782"/>
                      </a:cubicBezTo>
                      <a:cubicBezTo>
                        <a:pt x="165773" y="43782"/>
                        <a:pt x="169728" y="49046"/>
                        <a:pt x="169728" y="52994"/>
                      </a:cubicBezTo>
                      <a:cubicBezTo>
                        <a:pt x="169728" y="52994"/>
                        <a:pt x="169728" y="52994"/>
                        <a:pt x="169728" y="118791"/>
                      </a:cubicBezTo>
                      <a:cubicBezTo>
                        <a:pt x="169728" y="118791"/>
                        <a:pt x="169728" y="118791"/>
                        <a:pt x="186868" y="167482"/>
                      </a:cubicBezTo>
                      <a:cubicBezTo>
                        <a:pt x="188186" y="171430"/>
                        <a:pt x="186868" y="174062"/>
                        <a:pt x="184231" y="176693"/>
                      </a:cubicBezTo>
                      <a:cubicBezTo>
                        <a:pt x="181594" y="178009"/>
                        <a:pt x="180275" y="179325"/>
                        <a:pt x="177639" y="179325"/>
                      </a:cubicBezTo>
                      <a:cubicBezTo>
                        <a:pt x="176320" y="179325"/>
                        <a:pt x="175002" y="179325"/>
                        <a:pt x="173683" y="178009"/>
                      </a:cubicBezTo>
                      <a:cubicBezTo>
                        <a:pt x="173683" y="178009"/>
                        <a:pt x="173683" y="178009"/>
                        <a:pt x="119627" y="150374"/>
                      </a:cubicBezTo>
                      <a:cubicBezTo>
                        <a:pt x="119627" y="150374"/>
                        <a:pt x="119627" y="150374"/>
                        <a:pt x="52387" y="150374"/>
                      </a:cubicBezTo>
                      <a:cubicBezTo>
                        <a:pt x="52387" y="150374"/>
                        <a:pt x="52387" y="150374"/>
                        <a:pt x="52387" y="217488"/>
                      </a:cubicBezTo>
                      <a:cubicBezTo>
                        <a:pt x="52387" y="217488"/>
                        <a:pt x="52387" y="217488"/>
                        <a:pt x="285750" y="217488"/>
                      </a:cubicBezTo>
                      <a:lnTo>
                        <a:pt x="285750" y="17463"/>
                      </a:lnTo>
                      <a:cubicBezTo>
                        <a:pt x="285750" y="17463"/>
                        <a:pt x="285750" y="17463"/>
                        <a:pt x="52387" y="17463"/>
                      </a:cubicBezTo>
                      <a:close/>
                      <a:moveTo>
                        <a:pt x="42267" y="0"/>
                      </a:moveTo>
                      <a:cubicBezTo>
                        <a:pt x="42267" y="0"/>
                        <a:pt x="42267" y="0"/>
                        <a:pt x="328892" y="0"/>
                      </a:cubicBezTo>
                      <a:cubicBezTo>
                        <a:pt x="334176" y="0"/>
                        <a:pt x="338138" y="3942"/>
                        <a:pt x="338138" y="9199"/>
                      </a:cubicBezTo>
                      <a:cubicBezTo>
                        <a:pt x="338138" y="9199"/>
                        <a:pt x="338138" y="9199"/>
                        <a:pt x="338138" y="227339"/>
                      </a:cubicBezTo>
                      <a:cubicBezTo>
                        <a:pt x="338138" y="232596"/>
                        <a:pt x="334176" y="236538"/>
                        <a:pt x="328892" y="236538"/>
                      </a:cubicBezTo>
                      <a:cubicBezTo>
                        <a:pt x="328892" y="236538"/>
                        <a:pt x="328892" y="236538"/>
                        <a:pt x="42267" y="236538"/>
                      </a:cubicBezTo>
                      <a:cubicBezTo>
                        <a:pt x="36984" y="236538"/>
                        <a:pt x="33021" y="232596"/>
                        <a:pt x="33021" y="227339"/>
                      </a:cubicBezTo>
                      <a:cubicBezTo>
                        <a:pt x="33021" y="227339"/>
                        <a:pt x="33021" y="227339"/>
                        <a:pt x="33021" y="151122"/>
                      </a:cubicBezTo>
                      <a:cubicBezTo>
                        <a:pt x="33021" y="151122"/>
                        <a:pt x="33021" y="151122"/>
                        <a:pt x="9246" y="151122"/>
                      </a:cubicBezTo>
                      <a:cubicBezTo>
                        <a:pt x="3962" y="151122"/>
                        <a:pt x="0" y="147179"/>
                        <a:pt x="0" y="141923"/>
                      </a:cubicBezTo>
                      <a:cubicBezTo>
                        <a:pt x="0" y="141923"/>
                        <a:pt x="0" y="141923"/>
                        <a:pt x="0" y="53878"/>
                      </a:cubicBezTo>
                      <a:cubicBezTo>
                        <a:pt x="0" y="49936"/>
                        <a:pt x="3962" y="44679"/>
                        <a:pt x="9246" y="44679"/>
                      </a:cubicBezTo>
                      <a:cubicBezTo>
                        <a:pt x="9246" y="44679"/>
                        <a:pt x="9246" y="44679"/>
                        <a:pt x="33021" y="44679"/>
                      </a:cubicBezTo>
                      <a:cubicBezTo>
                        <a:pt x="33021" y="44679"/>
                        <a:pt x="33021" y="44679"/>
                        <a:pt x="33021" y="9199"/>
                      </a:cubicBezTo>
                      <a:cubicBezTo>
                        <a:pt x="33021" y="3942"/>
                        <a:pt x="36984" y="0"/>
                        <a:pt x="422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ïs1ïďê">
                <a:extLst>
                  <a:ext uri="{FF2B5EF4-FFF2-40B4-BE49-F238E27FC236}">
                    <a16:creationId xmlns:a16="http://schemas.microsoft.com/office/drawing/2014/main" id="{F59A13B1-89B9-498C-A43B-43811F7B5D1A}"/>
                  </a:ext>
                </a:extLst>
              </p:cNvPr>
              <p:cNvSpPr/>
              <p:nvPr/>
            </p:nvSpPr>
            <p:spPr>
              <a:xfrm>
                <a:off x="7085322" y="1641631"/>
                <a:ext cx="1631427" cy="438783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4378">
                  <a:defRPr/>
                </a:pPr>
                <a:r>
                  <a:rPr lang="zh-CN" altLang="en-US" sz="1400" b="1" dirty="0">
                    <a:cs typeface="+mn-ea"/>
                    <a:sym typeface="+mn-lt"/>
                  </a:rPr>
                  <a:t>临床诊疗知识库</a:t>
                </a:r>
              </a:p>
            </p:txBody>
          </p:sp>
          <p:sp>
            <p:nvSpPr>
              <p:cNvPr id="10" name="iṣḻíḍê">
                <a:extLst>
                  <a:ext uri="{FF2B5EF4-FFF2-40B4-BE49-F238E27FC236}">
                    <a16:creationId xmlns:a16="http://schemas.microsoft.com/office/drawing/2014/main" id="{DCFF8D5A-ADE6-432B-BFDC-F1965A3CD770}"/>
                  </a:ext>
                </a:extLst>
              </p:cNvPr>
              <p:cNvSpPr/>
              <p:nvPr/>
            </p:nvSpPr>
            <p:spPr>
              <a:xfrm>
                <a:off x="7169732" y="4844512"/>
                <a:ext cx="1481072" cy="521754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4378">
                  <a:defRPr/>
                </a:pPr>
                <a:r>
                  <a:rPr lang="zh-CN" altLang="en-US" sz="1400" b="1" dirty="0">
                    <a:cs typeface="+mn-ea"/>
                    <a:sym typeface="+mn-lt"/>
                  </a:rPr>
                  <a:t>医学图书</a:t>
                </a:r>
              </a:p>
            </p:txBody>
          </p:sp>
          <p:sp>
            <p:nvSpPr>
              <p:cNvPr id="11" name="isḻïďe">
                <a:extLst>
                  <a:ext uri="{FF2B5EF4-FFF2-40B4-BE49-F238E27FC236}">
                    <a16:creationId xmlns:a16="http://schemas.microsoft.com/office/drawing/2014/main" id="{7BAAFD99-87DA-432A-A6AC-38888E56980C}"/>
                  </a:ext>
                </a:extLst>
              </p:cNvPr>
              <p:cNvSpPr/>
              <p:nvPr/>
            </p:nvSpPr>
            <p:spPr>
              <a:xfrm>
                <a:off x="2842771" y="3591809"/>
                <a:ext cx="1400526" cy="528956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algn="r" defTabSz="914378">
                  <a:defRPr/>
                </a:pPr>
                <a:r>
                  <a:rPr lang="zh-CN" altLang="en-US" sz="1400" b="1" dirty="0">
                    <a:cs typeface="+mn-ea"/>
                    <a:sym typeface="+mn-lt"/>
                  </a:rPr>
                  <a:t>医学专题</a:t>
                </a:r>
              </a:p>
            </p:txBody>
          </p:sp>
          <p:sp>
            <p:nvSpPr>
              <p:cNvPr id="12" name="íṩḻïḑê">
                <a:extLst>
                  <a:ext uri="{FF2B5EF4-FFF2-40B4-BE49-F238E27FC236}">
                    <a16:creationId xmlns:a16="http://schemas.microsoft.com/office/drawing/2014/main" id="{C1794DC8-38D0-4021-BA4D-2356343F748A}"/>
                  </a:ext>
                </a:extLst>
              </p:cNvPr>
              <p:cNvSpPr/>
              <p:nvPr/>
            </p:nvSpPr>
            <p:spPr>
              <a:xfrm>
                <a:off x="7851319" y="3291762"/>
                <a:ext cx="1481071" cy="438780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4378">
                  <a:defRPr/>
                </a:pPr>
                <a:r>
                  <a:rPr lang="zh-CN" altLang="en-US" sz="1400" b="1" dirty="0">
                    <a:cs typeface="+mn-ea"/>
                    <a:sym typeface="+mn-lt"/>
                  </a:rPr>
                  <a:t>中医知识库</a:t>
                </a:r>
              </a:p>
            </p:txBody>
          </p:sp>
          <p:sp>
            <p:nvSpPr>
              <p:cNvPr id="13" name="ïṡḷïďé">
                <a:extLst>
                  <a:ext uri="{FF2B5EF4-FFF2-40B4-BE49-F238E27FC236}">
                    <a16:creationId xmlns:a16="http://schemas.microsoft.com/office/drawing/2014/main" id="{EF5F0ABC-6F60-4D05-AC50-F1DFBCFDF68B}"/>
                  </a:ext>
                </a:extLst>
              </p:cNvPr>
              <p:cNvSpPr/>
              <p:nvPr/>
            </p:nvSpPr>
            <p:spPr>
              <a:xfrm>
                <a:off x="3915694" y="5065594"/>
                <a:ext cx="1481073" cy="554375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algn="r" defTabSz="914378">
                  <a:defRPr/>
                </a:pPr>
                <a:r>
                  <a:rPr lang="zh-CN" altLang="en-US" sz="1400" b="1" dirty="0">
                    <a:cs typeface="+mn-ea"/>
                    <a:sym typeface="+mn-lt"/>
                  </a:rPr>
                  <a:t>医学视频</a:t>
                </a:r>
              </a:p>
            </p:txBody>
          </p:sp>
          <p:sp>
            <p:nvSpPr>
              <p:cNvPr id="14" name="i$ļiďê">
                <a:extLst>
                  <a:ext uri="{FF2B5EF4-FFF2-40B4-BE49-F238E27FC236}">
                    <a16:creationId xmlns:a16="http://schemas.microsoft.com/office/drawing/2014/main" id="{4714E173-D26D-4995-861C-1294C74A5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9034" y="2443841"/>
                <a:ext cx="735372" cy="621442"/>
              </a:xfrm>
              <a:custGeom>
                <a:avLst/>
                <a:gdLst>
                  <a:gd name="connsiteX0" fmla="*/ 46038 w 338138"/>
                  <a:gd name="connsiteY0" fmla="*/ 261938 h 285751"/>
                  <a:gd name="connsiteX1" fmla="*/ 38100 w 338138"/>
                  <a:gd name="connsiteY1" fmla="*/ 270670 h 285751"/>
                  <a:gd name="connsiteX2" fmla="*/ 46038 w 338138"/>
                  <a:gd name="connsiteY2" fmla="*/ 279402 h 285751"/>
                  <a:gd name="connsiteX3" fmla="*/ 53976 w 338138"/>
                  <a:gd name="connsiteY3" fmla="*/ 270670 h 285751"/>
                  <a:gd name="connsiteX4" fmla="*/ 46038 w 338138"/>
                  <a:gd name="connsiteY4" fmla="*/ 261938 h 285751"/>
                  <a:gd name="connsiteX5" fmla="*/ 288131 w 338138"/>
                  <a:gd name="connsiteY5" fmla="*/ 184150 h 285751"/>
                  <a:gd name="connsiteX6" fmla="*/ 277812 w 338138"/>
                  <a:gd name="connsiteY6" fmla="*/ 194469 h 285751"/>
                  <a:gd name="connsiteX7" fmla="*/ 288131 w 338138"/>
                  <a:gd name="connsiteY7" fmla="*/ 204788 h 285751"/>
                  <a:gd name="connsiteX8" fmla="*/ 298450 w 338138"/>
                  <a:gd name="connsiteY8" fmla="*/ 194469 h 285751"/>
                  <a:gd name="connsiteX9" fmla="*/ 288131 w 338138"/>
                  <a:gd name="connsiteY9" fmla="*/ 184150 h 285751"/>
                  <a:gd name="connsiteX10" fmla="*/ 19050 w 338138"/>
                  <a:gd name="connsiteY10" fmla="*/ 165100 h 285751"/>
                  <a:gd name="connsiteX11" fmla="*/ 19050 w 338138"/>
                  <a:gd name="connsiteY11" fmla="*/ 242888 h 285751"/>
                  <a:gd name="connsiteX12" fmla="*/ 73025 w 338138"/>
                  <a:gd name="connsiteY12" fmla="*/ 242888 h 285751"/>
                  <a:gd name="connsiteX13" fmla="*/ 73025 w 338138"/>
                  <a:gd name="connsiteY13" fmla="*/ 165100 h 285751"/>
                  <a:gd name="connsiteX14" fmla="*/ 12010 w 338138"/>
                  <a:gd name="connsiteY14" fmla="*/ 141288 h 285751"/>
                  <a:gd name="connsiteX15" fmla="*/ 81400 w 338138"/>
                  <a:gd name="connsiteY15" fmla="*/ 141288 h 285751"/>
                  <a:gd name="connsiteX16" fmla="*/ 92075 w 338138"/>
                  <a:gd name="connsiteY16" fmla="*/ 153107 h 285751"/>
                  <a:gd name="connsiteX17" fmla="*/ 92075 w 338138"/>
                  <a:gd name="connsiteY17" fmla="*/ 273932 h 285751"/>
                  <a:gd name="connsiteX18" fmla="*/ 81400 w 338138"/>
                  <a:gd name="connsiteY18" fmla="*/ 285751 h 285751"/>
                  <a:gd name="connsiteX19" fmla="*/ 12010 w 338138"/>
                  <a:gd name="connsiteY19" fmla="*/ 285751 h 285751"/>
                  <a:gd name="connsiteX20" fmla="*/ 0 w 338138"/>
                  <a:gd name="connsiteY20" fmla="*/ 273932 h 285751"/>
                  <a:gd name="connsiteX21" fmla="*/ 0 w 338138"/>
                  <a:gd name="connsiteY21" fmla="*/ 153107 h 285751"/>
                  <a:gd name="connsiteX22" fmla="*/ 12010 w 338138"/>
                  <a:gd name="connsiteY22" fmla="*/ 141288 h 285751"/>
                  <a:gd name="connsiteX23" fmla="*/ 55002 w 338138"/>
                  <a:gd name="connsiteY23" fmla="*/ 82550 h 285751"/>
                  <a:gd name="connsiteX24" fmla="*/ 175185 w 338138"/>
                  <a:gd name="connsiteY24" fmla="*/ 82550 h 285751"/>
                  <a:gd name="connsiteX25" fmla="*/ 193675 w 338138"/>
                  <a:gd name="connsiteY25" fmla="*/ 99703 h 285751"/>
                  <a:gd name="connsiteX26" fmla="*/ 193675 w 338138"/>
                  <a:gd name="connsiteY26" fmla="*/ 268597 h 285751"/>
                  <a:gd name="connsiteX27" fmla="*/ 175185 w 338138"/>
                  <a:gd name="connsiteY27" fmla="*/ 285750 h 285751"/>
                  <a:gd name="connsiteX28" fmla="*/ 107830 w 338138"/>
                  <a:gd name="connsiteY28" fmla="*/ 285750 h 285751"/>
                  <a:gd name="connsiteX29" fmla="*/ 109151 w 338138"/>
                  <a:gd name="connsiteY29" fmla="*/ 276514 h 285751"/>
                  <a:gd name="connsiteX30" fmla="*/ 109151 w 338138"/>
                  <a:gd name="connsiteY30" fmla="*/ 273875 h 285751"/>
                  <a:gd name="connsiteX31" fmla="*/ 115754 w 338138"/>
                  <a:gd name="connsiteY31" fmla="*/ 275194 h 285751"/>
                  <a:gd name="connsiteX32" fmla="*/ 124999 w 338138"/>
                  <a:gd name="connsiteY32" fmla="*/ 264639 h 285751"/>
                  <a:gd name="connsiteX33" fmla="*/ 115754 w 338138"/>
                  <a:gd name="connsiteY33" fmla="*/ 254083 h 285751"/>
                  <a:gd name="connsiteX34" fmla="*/ 109151 w 338138"/>
                  <a:gd name="connsiteY34" fmla="*/ 256722 h 285751"/>
                  <a:gd name="connsiteX35" fmla="*/ 109151 w 338138"/>
                  <a:gd name="connsiteY35" fmla="*/ 235610 h 285751"/>
                  <a:gd name="connsiteX36" fmla="*/ 168582 w 338138"/>
                  <a:gd name="connsiteY36" fmla="*/ 235610 h 285751"/>
                  <a:gd name="connsiteX37" fmla="*/ 168582 w 338138"/>
                  <a:gd name="connsiteY37" fmla="*/ 110259 h 285751"/>
                  <a:gd name="connsiteX38" fmla="*/ 61606 w 338138"/>
                  <a:gd name="connsiteY38" fmla="*/ 110259 h 285751"/>
                  <a:gd name="connsiteX39" fmla="*/ 61606 w 338138"/>
                  <a:gd name="connsiteY39" fmla="*/ 126093 h 285751"/>
                  <a:gd name="connsiteX40" fmla="*/ 36512 w 338138"/>
                  <a:gd name="connsiteY40" fmla="*/ 126093 h 285751"/>
                  <a:gd name="connsiteX41" fmla="*/ 36512 w 338138"/>
                  <a:gd name="connsiteY41" fmla="*/ 99703 h 285751"/>
                  <a:gd name="connsiteX42" fmla="*/ 55002 w 338138"/>
                  <a:gd name="connsiteY42" fmla="*/ 82550 h 285751"/>
                  <a:gd name="connsiteX43" fmla="*/ 102729 w 338138"/>
                  <a:gd name="connsiteY43" fmla="*/ 0 h 285751"/>
                  <a:gd name="connsiteX44" fmla="*/ 305260 w 338138"/>
                  <a:gd name="connsiteY44" fmla="*/ 0 h 285751"/>
                  <a:gd name="connsiteX45" fmla="*/ 338138 w 338138"/>
                  <a:gd name="connsiteY45" fmla="*/ 34237 h 285751"/>
                  <a:gd name="connsiteX46" fmla="*/ 338138 w 338138"/>
                  <a:gd name="connsiteY46" fmla="*/ 188306 h 285751"/>
                  <a:gd name="connsiteX47" fmla="*/ 305260 w 338138"/>
                  <a:gd name="connsiteY47" fmla="*/ 221226 h 285751"/>
                  <a:gd name="connsiteX48" fmla="*/ 234242 w 338138"/>
                  <a:gd name="connsiteY48" fmla="*/ 221226 h 285751"/>
                  <a:gd name="connsiteX49" fmla="*/ 234242 w 338138"/>
                  <a:gd name="connsiteY49" fmla="*/ 243612 h 285751"/>
                  <a:gd name="connsiteX50" fmla="*/ 265806 w 338138"/>
                  <a:gd name="connsiteY50" fmla="*/ 243612 h 285751"/>
                  <a:gd name="connsiteX51" fmla="*/ 277642 w 338138"/>
                  <a:gd name="connsiteY51" fmla="*/ 256780 h 285751"/>
                  <a:gd name="connsiteX52" fmla="*/ 277642 w 338138"/>
                  <a:gd name="connsiteY52" fmla="*/ 272582 h 285751"/>
                  <a:gd name="connsiteX53" fmla="*/ 265806 w 338138"/>
                  <a:gd name="connsiteY53" fmla="*/ 285750 h 285751"/>
                  <a:gd name="connsiteX54" fmla="*/ 205309 w 338138"/>
                  <a:gd name="connsiteY54" fmla="*/ 285750 h 285751"/>
                  <a:gd name="connsiteX55" fmla="*/ 210570 w 338138"/>
                  <a:gd name="connsiteY55" fmla="*/ 269948 h 285751"/>
                  <a:gd name="connsiteX56" fmla="*/ 210570 w 338138"/>
                  <a:gd name="connsiteY56" fmla="*/ 213325 h 285751"/>
                  <a:gd name="connsiteX57" fmla="*/ 210570 w 338138"/>
                  <a:gd name="connsiteY57" fmla="*/ 172504 h 285751"/>
                  <a:gd name="connsiteX58" fmla="*/ 296054 w 338138"/>
                  <a:gd name="connsiteY58" fmla="*/ 172504 h 285751"/>
                  <a:gd name="connsiteX59" fmla="*/ 309205 w 338138"/>
                  <a:gd name="connsiteY59" fmla="*/ 159335 h 285751"/>
                  <a:gd name="connsiteX60" fmla="*/ 309205 w 338138"/>
                  <a:gd name="connsiteY60" fmla="*/ 39504 h 285751"/>
                  <a:gd name="connsiteX61" fmla="*/ 296054 w 338138"/>
                  <a:gd name="connsiteY61" fmla="*/ 27653 h 285751"/>
                  <a:gd name="connsiteX62" fmla="*/ 110620 w 338138"/>
                  <a:gd name="connsiteY62" fmla="*/ 27653 h 285751"/>
                  <a:gd name="connsiteX63" fmla="*/ 98783 w 338138"/>
                  <a:gd name="connsiteY63" fmla="*/ 39504 h 285751"/>
                  <a:gd name="connsiteX64" fmla="*/ 98783 w 338138"/>
                  <a:gd name="connsiteY64" fmla="*/ 65841 h 285751"/>
                  <a:gd name="connsiteX65" fmla="*/ 69850 w 338138"/>
                  <a:gd name="connsiteY65" fmla="*/ 65841 h 285751"/>
                  <a:gd name="connsiteX66" fmla="*/ 69850 w 338138"/>
                  <a:gd name="connsiteY66" fmla="*/ 34237 h 285751"/>
                  <a:gd name="connsiteX67" fmla="*/ 102729 w 338138"/>
                  <a:gd name="connsiteY67" fmla="*/ 0 h 28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38138" h="285751">
                    <a:moveTo>
                      <a:pt x="46038" y="261938"/>
                    </a:moveTo>
                    <a:cubicBezTo>
                      <a:pt x="41654" y="261938"/>
                      <a:pt x="38100" y="265847"/>
                      <a:pt x="38100" y="270670"/>
                    </a:cubicBezTo>
                    <a:cubicBezTo>
                      <a:pt x="38100" y="275493"/>
                      <a:pt x="41654" y="279402"/>
                      <a:pt x="46038" y="279402"/>
                    </a:cubicBezTo>
                    <a:cubicBezTo>
                      <a:pt x="50422" y="279402"/>
                      <a:pt x="53976" y="275493"/>
                      <a:pt x="53976" y="270670"/>
                    </a:cubicBezTo>
                    <a:cubicBezTo>
                      <a:pt x="53976" y="265847"/>
                      <a:pt x="50422" y="261938"/>
                      <a:pt x="46038" y="261938"/>
                    </a:cubicBezTo>
                    <a:close/>
                    <a:moveTo>
                      <a:pt x="288131" y="184150"/>
                    </a:moveTo>
                    <a:cubicBezTo>
                      <a:pt x="282432" y="184150"/>
                      <a:pt x="277812" y="188770"/>
                      <a:pt x="277812" y="194469"/>
                    </a:cubicBezTo>
                    <a:cubicBezTo>
                      <a:pt x="277812" y="200168"/>
                      <a:pt x="282432" y="204788"/>
                      <a:pt x="288131" y="204788"/>
                    </a:cubicBezTo>
                    <a:cubicBezTo>
                      <a:pt x="293830" y="204788"/>
                      <a:pt x="298450" y="200168"/>
                      <a:pt x="298450" y="194469"/>
                    </a:cubicBezTo>
                    <a:cubicBezTo>
                      <a:pt x="298450" y="188770"/>
                      <a:pt x="293830" y="184150"/>
                      <a:pt x="288131" y="184150"/>
                    </a:cubicBezTo>
                    <a:close/>
                    <a:moveTo>
                      <a:pt x="19050" y="165100"/>
                    </a:moveTo>
                    <a:lnTo>
                      <a:pt x="19050" y="242888"/>
                    </a:lnTo>
                    <a:lnTo>
                      <a:pt x="73025" y="242888"/>
                    </a:lnTo>
                    <a:lnTo>
                      <a:pt x="73025" y="165100"/>
                    </a:lnTo>
                    <a:close/>
                    <a:moveTo>
                      <a:pt x="12010" y="141288"/>
                    </a:moveTo>
                    <a:cubicBezTo>
                      <a:pt x="12010" y="141288"/>
                      <a:pt x="12010" y="141288"/>
                      <a:pt x="81400" y="141288"/>
                    </a:cubicBezTo>
                    <a:cubicBezTo>
                      <a:pt x="86738" y="141288"/>
                      <a:pt x="92075" y="146541"/>
                      <a:pt x="92075" y="153107"/>
                    </a:cubicBezTo>
                    <a:cubicBezTo>
                      <a:pt x="92075" y="153107"/>
                      <a:pt x="92075" y="153107"/>
                      <a:pt x="92075" y="273932"/>
                    </a:cubicBezTo>
                    <a:cubicBezTo>
                      <a:pt x="92075" y="280498"/>
                      <a:pt x="86738" y="285751"/>
                      <a:pt x="81400" y="285751"/>
                    </a:cubicBezTo>
                    <a:cubicBezTo>
                      <a:pt x="81400" y="285751"/>
                      <a:pt x="81400" y="285751"/>
                      <a:pt x="12010" y="285751"/>
                    </a:cubicBezTo>
                    <a:cubicBezTo>
                      <a:pt x="5337" y="285751"/>
                      <a:pt x="0" y="280498"/>
                      <a:pt x="0" y="273932"/>
                    </a:cubicBezTo>
                    <a:cubicBezTo>
                      <a:pt x="0" y="273932"/>
                      <a:pt x="0" y="273932"/>
                      <a:pt x="0" y="153107"/>
                    </a:cubicBezTo>
                    <a:cubicBezTo>
                      <a:pt x="0" y="146541"/>
                      <a:pt x="5337" y="141288"/>
                      <a:pt x="12010" y="141288"/>
                    </a:cubicBezTo>
                    <a:close/>
                    <a:moveTo>
                      <a:pt x="55002" y="82550"/>
                    </a:moveTo>
                    <a:cubicBezTo>
                      <a:pt x="55002" y="82550"/>
                      <a:pt x="55002" y="82550"/>
                      <a:pt x="175185" y="82550"/>
                    </a:cubicBezTo>
                    <a:cubicBezTo>
                      <a:pt x="185751" y="82550"/>
                      <a:pt x="193675" y="90467"/>
                      <a:pt x="193675" y="99703"/>
                    </a:cubicBezTo>
                    <a:cubicBezTo>
                      <a:pt x="193675" y="99703"/>
                      <a:pt x="193675" y="99703"/>
                      <a:pt x="193675" y="268597"/>
                    </a:cubicBezTo>
                    <a:cubicBezTo>
                      <a:pt x="193675" y="277833"/>
                      <a:pt x="185751" y="285750"/>
                      <a:pt x="175185" y="285750"/>
                    </a:cubicBezTo>
                    <a:cubicBezTo>
                      <a:pt x="175185" y="285750"/>
                      <a:pt x="175185" y="285750"/>
                      <a:pt x="107830" y="285750"/>
                    </a:cubicBezTo>
                    <a:cubicBezTo>
                      <a:pt x="109151" y="283111"/>
                      <a:pt x="109151" y="280472"/>
                      <a:pt x="109151" y="276514"/>
                    </a:cubicBezTo>
                    <a:cubicBezTo>
                      <a:pt x="109151" y="276514"/>
                      <a:pt x="109151" y="276514"/>
                      <a:pt x="109151" y="273875"/>
                    </a:cubicBezTo>
                    <a:cubicBezTo>
                      <a:pt x="110471" y="273875"/>
                      <a:pt x="113113" y="275194"/>
                      <a:pt x="115754" y="275194"/>
                    </a:cubicBezTo>
                    <a:cubicBezTo>
                      <a:pt x="121037" y="275194"/>
                      <a:pt x="124999" y="271236"/>
                      <a:pt x="124999" y="264639"/>
                    </a:cubicBezTo>
                    <a:cubicBezTo>
                      <a:pt x="124999" y="259361"/>
                      <a:pt x="121037" y="254083"/>
                      <a:pt x="115754" y="254083"/>
                    </a:cubicBezTo>
                    <a:cubicBezTo>
                      <a:pt x="113113" y="254083"/>
                      <a:pt x="110471" y="255402"/>
                      <a:pt x="109151" y="256722"/>
                    </a:cubicBezTo>
                    <a:cubicBezTo>
                      <a:pt x="109151" y="256722"/>
                      <a:pt x="109151" y="256722"/>
                      <a:pt x="109151" y="235610"/>
                    </a:cubicBezTo>
                    <a:cubicBezTo>
                      <a:pt x="109151" y="235610"/>
                      <a:pt x="109151" y="235610"/>
                      <a:pt x="168582" y="235610"/>
                    </a:cubicBezTo>
                    <a:cubicBezTo>
                      <a:pt x="168582" y="235610"/>
                      <a:pt x="168582" y="235610"/>
                      <a:pt x="168582" y="110259"/>
                    </a:cubicBezTo>
                    <a:cubicBezTo>
                      <a:pt x="168582" y="110259"/>
                      <a:pt x="168582" y="110259"/>
                      <a:pt x="61606" y="110259"/>
                    </a:cubicBezTo>
                    <a:cubicBezTo>
                      <a:pt x="61606" y="110259"/>
                      <a:pt x="61606" y="110259"/>
                      <a:pt x="61606" y="126093"/>
                    </a:cubicBezTo>
                    <a:cubicBezTo>
                      <a:pt x="61606" y="126093"/>
                      <a:pt x="61606" y="126093"/>
                      <a:pt x="36512" y="126093"/>
                    </a:cubicBezTo>
                    <a:cubicBezTo>
                      <a:pt x="36512" y="126093"/>
                      <a:pt x="36512" y="126093"/>
                      <a:pt x="36512" y="99703"/>
                    </a:cubicBezTo>
                    <a:cubicBezTo>
                      <a:pt x="36512" y="90467"/>
                      <a:pt x="45757" y="82550"/>
                      <a:pt x="55002" y="82550"/>
                    </a:cubicBezTo>
                    <a:close/>
                    <a:moveTo>
                      <a:pt x="102729" y="0"/>
                    </a:moveTo>
                    <a:cubicBezTo>
                      <a:pt x="102729" y="0"/>
                      <a:pt x="102729" y="0"/>
                      <a:pt x="305260" y="0"/>
                    </a:cubicBezTo>
                    <a:cubicBezTo>
                      <a:pt x="323672" y="0"/>
                      <a:pt x="338138" y="15802"/>
                      <a:pt x="338138" y="34237"/>
                    </a:cubicBezTo>
                    <a:cubicBezTo>
                      <a:pt x="338138" y="34237"/>
                      <a:pt x="338138" y="34237"/>
                      <a:pt x="338138" y="188306"/>
                    </a:cubicBezTo>
                    <a:cubicBezTo>
                      <a:pt x="338138" y="206741"/>
                      <a:pt x="323672" y="221226"/>
                      <a:pt x="305260" y="221226"/>
                    </a:cubicBezTo>
                    <a:cubicBezTo>
                      <a:pt x="305260" y="221226"/>
                      <a:pt x="305260" y="221226"/>
                      <a:pt x="234242" y="221226"/>
                    </a:cubicBezTo>
                    <a:cubicBezTo>
                      <a:pt x="234242" y="221226"/>
                      <a:pt x="234242" y="221226"/>
                      <a:pt x="234242" y="243612"/>
                    </a:cubicBezTo>
                    <a:cubicBezTo>
                      <a:pt x="234242" y="243612"/>
                      <a:pt x="234242" y="243612"/>
                      <a:pt x="265806" y="243612"/>
                    </a:cubicBezTo>
                    <a:cubicBezTo>
                      <a:pt x="272381" y="243612"/>
                      <a:pt x="277642" y="250196"/>
                      <a:pt x="277642" y="256780"/>
                    </a:cubicBezTo>
                    <a:cubicBezTo>
                      <a:pt x="277642" y="256780"/>
                      <a:pt x="277642" y="256780"/>
                      <a:pt x="277642" y="272582"/>
                    </a:cubicBezTo>
                    <a:cubicBezTo>
                      <a:pt x="277642" y="280483"/>
                      <a:pt x="272381" y="285750"/>
                      <a:pt x="265806" y="285750"/>
                    </a:cubicBezTo>
                    <a:cubicBezTo>
                      <a:pt x="265806" y="285750"/>
                      <a:pt x="265806" y="285750"/>
                      <a:pt x="205309" y="285750"/>
                    </a:cubicBezTo>
                    <a:cubicBezTo>
                      <a:pt x="207940" y="280483"/>
                      <a:pt x="209255" y="275216"/>
                      <a:pt x="210570" y="269948"/>
                    </a:cubicBezTo>
                    <a:cubicBezTo>
                      <a:pt x="210570" y="268632"/>
                      <a:pt x="210570" y="213325"/>
                      <a:pt x="210570" y="213325"/>
                    </a:cubicBezTo>
                    <a:cubicBezTo>
                      <a:pt x="210570" y="213325"/>
                      <a:pt x="210570" y="213325"/>
                      <a:pt x="210570" y="172504"/>
                    </a:cubicBezTo>
                    <a:cubicBezTo>
                      <a:pt x="210570" y="172504"/>
                      <a:pt x="210570" y="172504"/>
                      <a:pt x="296054" y="172504"/>
                    </a:cubicBezTo>
                    <a:cubicBezTo>
                      <a:pt x="303945" y="172504"/>
                      <a:pt x="309205" y="165920"/>
                      <a:pt x="309205" y="159335"/>
                    </a:cubicBezTo>
                    <a:cubicBezTo>
                      <a:pt x="309205" y="159335"/>
                      <a:pt x="309205" y="159335"/>
                      <a:pt x="309205" y="39504"/>
                    </a:cubicBezTo>
                    <a:cubicBezTo>
                      <a:pt x="309205" y="32920"/>
                      <a:pt x="303945" y="27653"/>
                      <a:pt x="296054" y="27653"/>
                    </a:cubicBezTo>
                    <a:cubicBezTo>
                      <a:pt x="296054" y="27653"/>
                      <a:pt x="296054" y="27653"/>
                      <a:pt x="110620" y="27653"/>
                    </a:cubicBezTo>
                    <a:cubicBezTo>
                      <a:pt x="104044" y="27653"/>
                      <a:pt x="98783" y="32920"/>
                      <a:pt x="98783" y="39504"/>
                    </a:cubicBezTo>
                    <a:cubicBezTo>
                      <a:pt x="98783" y="39504"/>
                      <a:pt x="98783" y="39504"/>
                      <a:pt x="98783" y="65841"/>
                    </a:cubicBezTo>
                    <a:cubicBezTo>
                      <a:pt x="98783" y="65841"/>
                      <a:pt x="98783" y="65841"/>
                      <a:pt x="69850" y="65841"/>
                    </a:cubicBezTo>
                    <a:cubicBezTo>
                      <a:pt x="69850" y="65841"/>
                      <a:pt x="69850" y="65841"/>
                      <a:pt x="69850" y="34237"/>
                    </a:cubicBezTo>
                    <a:cubicBezTo>
                      <a:pt x="69850" y="15802"/>
                      <a:pt x="84317" y="0"/>
                      <a:pt x="102729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400">
                  <a:cs typeface="+mn-ea"/>
                  <a:sym typeface="+mn-lt"/>
                </a:endParaRPr>
              </a:p>
            </p:txBody>
          </p:sp>
        </p:grpSp>
        <p:sp>
          <p:nvSpPr>
            <p:cNvPr id="7" name="isḻïďe">
              <a:extLst>
                <a:ext uri="{FF2B5EF4-FFF2-40B4-BE49-F238E27FC236}">
                  <a16:creationId xmlns:a16="http://schemas.microsoft.com/office/drawing/2014/main" id="{32E89B5C-90AF-41CB-B6B4-324839AC424D}"/>
                </a:ext>
              </a:extLst>
            </p:cNvPr>
            <p:cNvSpPr/>
            <p:nvPr/>
          </p:nvSpPr>
          <p:spPr>
            <a:xfrm>
              <a:off x="3994774" y="2901824"/>
              <a:ext cx="1158449" cy="344768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4378">
                <a:defRPr/>
              </a:pPr>
              <a:r>
                <a:rPr lang="zh-CN" altLang="en-US" sz="1400" b="1" dirty="0">
                  <a:solidFill>
                    <a:schemeClr val="accent1"/>
                  </a:solidFill>
                  <a:cs typeface="+mn-ea"/>
                  <a:sym typeface="+mn-lt"/>
                </a:rPr>
                <a:t>知识服务</a:t>
              </a: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0AF6DA3D-4E51-40E9-8ABB-0FA016B99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97" y="760544"/>
            <a:ext cx="2660352" cy="211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5262375-52DC-430A-B46F-AF0CE0C00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86" y="1325206"/>
            <a:ext cx="2093355" cy="293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图片 33" descr="图片包含 屏幕截图&#10;&#10;已生成极高可信度的说明">
            <a:extLst>
              <a:ext uri="{FF2B5EF4-FFF2-40B4-BE49-F238E27FC236}">
                <a16:creationId xmlns:a16="http://schemas.microsoft.com/office/drawing/2014/main" id="{A2DCAED3-17AD-4CF9-AC30-C5731E20E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357" y="2039589"/>
            <a:ext cx="2948724" cy="200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图片 34" descr="图片包含 屏幕截图, 监视器, 室内&#10;&#10;已生成极高可信度的说明">
            <a:extLst>
              <a:ext uri="{FF2B5EF4-FFF2-40B4-BE49-F238E27FC236}">
                <a16:creationId xmlns:a16="http://schemas.microsoft.com/office/drawing/2014/main" id="{73D5AA26-391D-446F-A517-838729BA4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4320" y="2880140"/>
            <a:ext cx="3024723" cy="2100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13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91045" y="766806"/>
            <a:ext cx="2754319" cy="331027"/>
          </a:xfrm>
          <a:prstGeom prst="rect">
            <a:avLst/>
          </a:prstGeom>
          <a:solidFill>
            <a:srgbClr val="2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00" b="1" dirty="0">
                <a:solidFill>
                  <a:prstClr val="white"/>
                </a:solidFill>
              </a:rPr>
              <a:t>整合发现，直达多数据源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224116" y="137147"/>
            <a:ext cx="5416346" cy="255985"/>
          </a:xfrm>
        </p:spPr>
        <p:txBody>
          <a:bodyPr/>
          <a:lstStyle/>
          <a:p>
            <a:r>
              <a:rPr lang="zh-CN" altLang="en-US" dirty="0"/>
              <a:t>万方医学文献检索发现系统</a:t>
            </a:r>
            <a:r>
              <a:rPr lang="en-US" altLang="zh-CN" dirty="0"/>
              <a:t>—</a:t>
            </a:r>
            <a:r>
              <a:rPr lang="zh-CN" altLang="en-US" dirty="0"/>
              <a:t>获取阅读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781" y="1311051"/>
            <a:ext cx="4294831" cy="33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9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08" y="1142446"/>
            <a:ext cx="4591304" cy="289738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万方医学文献检索发现系统</a:t>
            </a:r>
            <a:r>
              <a:rPr lang="en-US" altLang="zh-CN" dirty="0"/>
              <a:t>—</a:t>
            </a:r>
            <a:r>
              <a:rPr lang="zh-CN" altLang="en-US" dirty="0"/>
              <a:t>获取阅读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70322" y="3708410"/>
            <a:ext cx="5970140" cy="1255709"/>
            <a:chOff x="670322" y="4079489"/>
            <a:chExt cx="5760244" cy="1060063"/>
          </a:xfrm>
        </p:grpSpPr>
        <p:sp>
          <p:nvSpPr>
            <p:cNvPr id="5" name="Rectangle 27"/>
            <p:cNvSpPr>
              <a:spLocks noChangeArrowheads="1"/>
            </p:cNvSpPr>
            <p:nvPr/>
          </p:nvSpPr>
          <p:spPr bwMode="gray">
            <a:xfrm>
              <a:off x="684610" y="4079489"/>
              <a:ext cx="4679156" cy="1060063"/>
            </a:xfrm>
            <a:prstGeom prst="rect">
              <a:avLst/>
            </a:prstGeom>
            <a:noFill/>
            <a:ln w="0" algn="ctr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1200">
                  <a:solidFill>
                    <a:schemeClr val="tx2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      </a:t>
              </a:r>
              <a:endParaRPr lang="zh-CN" altLang="en-US" sz="12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grpSp>
          <p:nvGrpSpPr>
            <p:cNvPr id="6" name="组合 37"/>
            <p:cNvGrpSpPr/>
            <p:nvPr/>
          </p:nvGrpSpPr>
          <p:grpSpPr bwMode="auto">
            <a:xfrm>
              <a:off x="670322" y="4140796"/>
              <a:ext cx="5760244" cy="911763"/>
              <a:chOff x="1620838" y="5126826"/>
              <a:chExt cx="7680325" cy="1835116"/>
            </a:xfrm>
          </p:grpSpPr>
          <p:sp>
            <p:nvSpPr>
              <p:cNvPr id="7" name="Text Box 13"/>
              <p:cNvSpPr txBox="1">
                <a:spLocks noChangeArrowheads="1"/>
              </p:cNvSpPr>
              <p:nvPr/>
            </p:nvSpPr>
            <p:spPr bwMode="gray">
              <a:xfrm>
                <a:off x="1794989" y="5126826"/>
                <a:ext cx="2158999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1200" dirty="0">
                    <a:latin typeface="Arial" panose="020B0604020202020204" pitchFamily="34" charset="0"/>
                    <a:ea typeface="黑体" panose="02010609060101010101" pitchFamily="2" charset="-122"/>
                  </a:rPr>
                  <a:t>核心期刊收录标签</a:t>
                </a:r>
              </a:p>
            </p:txBody>
          </p:sp>
          <p:pic>
            <p:nvPicPr>
              <p:cNvPr id="8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4859338" y="5202238"/>
                <a:ext cx="447675" cy="228600"/>
              </a:xfrm>
              <a:prstGeom prst="rect">
                <a:avLst/>
              </a:prstGeom>
              <a:noFill/>
              <a:ln w="0" algn="ctr">
                <a:noFill/>
                <a:miter lim="800000"/>
                <a:headEnd/>
                <a:tailEnd/>
              </a:ln>
            </p:spPr>
          </p:pic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gray">
              <a:xfrm>
                <a:off x="5161758" y="5166465"/>
                <a:ext cx="2777861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dirty="0">
                    <a:latin typeface="Arial" panose="020B0604020202020204" pitchFamily="34" charset="0"/>
                    <a:ea typeface="黑体" panose="02010609060101010101" pitchFamily="2" charset="-122"/>
                  </a:rPr>
                  <a:t>中信所收录核心期刊</a:t>
                </a:r>
              </a:p>
            </p:txBody>
          </p:sp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4859338" y="5634038"/>
                <a:ext cx="390525" cy="228600"/>
              </a:xfrm>
              <a:prstGeom prst="rect">
                <a:avLst/>
              </a:prstGeom>
              <a:noFill/>
              <a:ln w="0" algn="ctr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4860925" y="6053138"/>
                <a:ext cx="333375" cy="228600"/>
              </a:xfrm>
              <a:prstGeom prst="rect">
                <a:avLst/>
              </a:prstGeom>
              <a:noFill/>
              <a:ln w="0" algn="ctr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4860925" y="6513513"/>
                <a:ext cx="323850" cy="200025"/>
              </a:xfrm>
              <a:prstGeom prst="rect">
                <a:avLst/>
              </a:prstGeom>
              <a:noFill/>
              <a:ln w="0" algn="ctr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gray">
              <a:xfrm>
                <a:off x="1639888" y="6138863"/>
                <a:ext cx="457200" cy="209550"/>
              </a:xfrm>
              <a:prstGeom prst="rect">
                <a:avLst/>
              </a:prstGeom>
              <a:noFill/>
              <a:ln w="0" algn="ctr">
                <a:noFill/>
                <a:miter lim="800000"/>
                <a:headEnd/>
                <a:tailEnd/>
              </a:ln>
            </p:spPr>
          </p:pic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gray">
              <a:xfrm>
                <a:off x="5364162" y="5655930"/>
                <a:ext cx="3937001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 dirty="0">
                    <a:latin typeface="Arial" panose="020B0604020202020204" pitchFamily="34" charset="0"/>
                    <a:ea typeface="黑体" panose="02010609060101010101" pitchFamily="2" charset="-122"/>
                  </a:rPr>
                  <a:t>北京大学中文核心期刊</a:t>
                </a: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gray">
              <a:xfrm>
                <a:off x="5364162" y="5994400"/>
                <a:ext cx="1963737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200">
                    <a:latin typeface="Arial" panose="020B0604020202020204" pitchFamily="34" charset="0"/>
                    <a:ea typeface="黑体" panose="02010609060101010101" pitchFamily="2" charset="-122"/>
                  </a:rPr>
                  <a:t>美国化学文摘</a:t>
                </a:r>
              </a:p>
            </p:txBody>
          </p:sp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gray">
              <a:xfrm>
                <a:off x="5345113" y="6419850"/>
                <a:ext cx="2324101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200" dirty="0">
                    <a:latin typeface="Arial" panose="020B0604020202020204" pitchFamily="34" charset="0"/>
                    <a:ea typeface="黑体" panose="02010609060101010101" pitchFamily="2" charset="-122"/>
                  </a:rPr>
                  <a:t>美国生物科学数据库</a:t>
                </a:r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gray">
              <a:xfrm>
                <a:off x="2268538" y="6061075"/>
                <a:ext cx="1676399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200">
                    <a:latin typeface="Arial" panose="020B0604020202020204" pitchFamily="34" charset="0"/>
                    <a:ea typeface="黑体" panose="02010609060101010101" pitchFamily="2" charset="-122"/>
                  </a:rPr>
                  <a:t>SCI</a:t>
                </a:r>
                <a:r>
                  <a:rPr lang="zh-CN" altLang="en-US" sz="1200">
                    <a:latin typeface="Arial" panose="020B0604020202020204" pitchFamily="34" charset="0"/>
                    <a:ea typeface="黑体" panose="02010609060101010101" pitchFamily="2" charset="-122"/>
                  </a:rPr>
                  <a:t>扩展版</a:t>
                </a:r>
              </a:p>
            </p:txBody>
          </p:sp>
          <p:pic>
            <p:nvPicPr>
              <p:cNvPr id="18" name="Picture 2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09738" y="5629275"/>
                <a:ext cx="342900" cy="20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 Box 26"/>
              <p:cNvSpPr txBox="1">
                <a:spLocks noChangeArrowheads="1"/>
              </p:cNvSpPr>
              <p:nvPr/>
            </p:nvSpPr>
            <p:spPr bwMode="gray">
              <a:xfrm>
                <a:off x="2268538" y="5562599"/>
                <a:ext cx="1460500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ea typeface="黑体" panose="02010609060101010101" pitchFamily="2" charset="-122"/>
                  </a:rPr>
                  <a:t>SCI</a:t>
                </a:r>
                <a:r>
                  <a:rPr lang="zh-CN" altLang="en-US" sz="1200" dirty="0">
                    <a:latin typeface="Arial" panose="020B0604020202020204" pitchFamily="34" charset="0"/>
                    <a:ea typeface="黑体" panose="02010609060101010101" pitchFamily="2" charset="-122"/>
                  </a:rPr>
                  <a:t>期刊</a:t>
                </a:r>
              </a:p>
            </p:txBody>
          </p:sp>
          <p:pic>
            <p:nvPicPr>
              <p:cNvPr id="20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gray">
              <a:xfrm>
                <a:off x="1620838" y="6570663"/>
                <a:ext cx="542925" cy="180975"/>
              </a:xfrm>
              <a:prstGeom prst="rect">
                <a:avLst/>
              </a:prstGeom>
              <a:noFill/>
              <a:ln w="0" algn="ctr">
                <a:noFill/>
                <a:miter lim="800000"/>
                <a:headEnd/>
                <a:tailEnd/>
              </a:ln>
            </p:spPr>
          </p:pic>
          <p:sp>
            <p:nvSpPr>
              <p:cNvPr id="21" name="Text Box 29"/>
              <p:cNvSpPr txBox="1">
                <a:spLocks noChangeArrowheads="1"/>
              </p:cNvSpPr>
              <p:nvPr/>
            </p:nvSpPr>
            <p:spPr bwMode="gray">
              <a:xfrm>
                <a:off x="2268538" y="6491287"/>
                <a:ext cx="2160587" cy="470655"/>
              </a:xfrm>
              <a:prstGeom prst="rect">
                <a:avLst/>
              </a:prstGeom>
              <a:noFill/>
              <a:ln w="0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200">
                    <a:latin typeface="Arial" panose="020B0604020202020204" pitchFamily="34" charset="0"/>
                    <a:ea typeface="黑体" panose="02010609060101010101" pitchFamily="2" charset="-122"/>
                  </a:rPr>
                  <a:t>Medline</a:t>
                </a:r>
                <a:r>
                  <a:rPr lang="zh-CN" altLang="en-US" sz="1200">
                    <a:latin typeface="Arial" panose="020B0604020202020204" pitchFamily="34" charset="0"/>
                    <a:ea typeface="黑体" panose="02010609060101010101" pitchFamily="2" charset="-122"/>
                  </a:rPr>
                  <a:t>收录期刊</a:t>
                </a:r>
              </a:p>
            </p:txBody>
          </p:sp>
        </p:grpSp>
      </p:grpSp>
      <p:sp>
        <p:nvSpPr>
          <p:cNvPr id="24" name="Line 14"/>
          <p:cNvSpPr>
            <a:spLocks noChangeShapeType="1"/>
          </p:cNvSpPr>
          <p:nvPr/>
        </p:nvSpPr>
        <p:spPr bwMode="gray">
          <a:xfrm flipV="1">
            <a:off x="2658886" y="3176026"/>
            <a:ext cx="440311" cy="49085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25" name="圆角矩形 25"/>
          <p:cNvSpPr>
            <a:spLocks noChangeArrowheads="1"/>
          </p:cNvSpPr>
          <p:nvPr/>
        </p:nvSpPr>
        <p:spPr bwMode="auto">
          <a:xfrm>
            <a:off x="2658886" y="2873787"/>
            <a:ext cx="1057631" cy="19143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</a:ln>
        </p:spPr>
        <p:txBody>
          <a:bodyPr/>
          <a:lstStyle/>
          <a:p>
            <a:pPr eaLnBrk="0" hangingPunct="0"/>
            <a:endParaRPr lang="zh-CN" altLang="en-US" sz="135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3385" y="681905"/>
            <a:ext cx="6172200" cy="419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endParaRPr lang="zh-CN" altLang="en-US" sz="1400" b="1" dirty="0">
              <a:latin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5353" y="782425"/>
            <a:ext cx="2693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中文期刊论文</a:t>
            </a:r>
            <a:r>
              <a:rPr lang="en-US" altLang="zh-CN" sz="1600" dirty="0"/>
              <a:t>-</a:t>
            </a:r>
            <a:r>
              <a:rPr lang="zh-CN" altLang="en-US" sz="1600" dirty="0"/>
              <a:t>万方全文资源</a:t>
            </a:r>
          </a:p>
        </p:txBody>
      </p:sp>
    </p:spTree>
    <p:extLst>
      <p:ext uri="{BB962C8B-B14F-4D97-AF65-F5344CB8AC3E}">
        <p14:creationId xmlns:p14="http://schemas.microsoft.com/office/powerpoint/2010/main" val="1240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08" y="1142446"/>
            <a:ext cx="4591304" cy="289738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万方医学文献检索发现系统</a:t>
            </a:r>
            <a:r>
              <a:rPr lang="en-US" altLang="zh-CN" dirty="0"/>
              <a:t>—</a:t>
            </a:r>
            <a:r>
              <a:rPr lang="zh-CN" altLang="en-US" dirty="0"/>
              <a:t>获取阅读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214068" y="1360924"/>
            <a:ext cx="917272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1350" b="1" dirty="0">
                <a:latin typeface="宋体" panose="02010600030101010101" pitchFamily="2" charset="-122"/>
              </a:rPr>
              <a:t>使用情况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4873657" y="1485937"/>
            <a:ext cx="340409" cy="8526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385346" y="1400271"/>
            <a:ext cx="1479644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1350" b="1" dirty="0">
                <a:latin typeface="宋体" panose="02010600030101010101" pitchFamily="2" charset="-122"/>
              </a:rPr>
              <a:t>在线阅读、下载 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2044935" y="1525284"/>
            <a:ext cx="340409" cy="8526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2" name="文本框 31"/>
          <p:cNvSpPr txBox="1"/>
          <p:nvPr/>
        </p:nvSpPr>
        <p:spPr>
          <a:xfrm>
            <a:off x="405353" y="782425"/>
            <a:ext cx="2863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中文期刊论文</a:t>
            </a:r>
            <a:r>
              <a:rPr lang="en-US" altLang="zh-CN" sz="1600" dirty="0"/>
              <a:t>—</a:t>
            </a:r>
            <a:r>
              <a:rPr lang="zh-CN" altLang="en-US" sz="1600" dirty="0"/>
              <a:t>万方全文资源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39" y="782425"/>
            <a:ext cx="3983546" cy="328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万方医学文献检索发现系统</a:t>
            </a:r>
            <a:r>
              <a:rPr lang="en-US" altLang="zh-CN" dirty="0"/>
              <a:t>—</a:t>
            </a:r>
            <a:r>
              <a:rPr lang="zh-CN" altLang="en-US" dirty="0"/>
              <a:t>获取阅读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42" y="822327"/>
            <a:ext cx="4164095" cy="1347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/>
          <a:stretch/>
        </p:blipFill>
        <p:spPr>
          <a:xfrm>
            <a:off x="2297775" y="3062765"/>
            <a:ext cx="3825479" cy="138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11364"/>
          <a:stretch/>
        </p:blipFill>
        <p:spPr>
          <a:xfrm>
            <a:off x="1419202" y="3358110"/>
            <a:ext cx="2853659" cy="1539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上箭头 20"/>
          <p:cNvSpPr/>
          <p:nvPr/>
        </p:nvSpPr>
        <p:spPr>
          <a:xfrm>
            <a:off x="6173786" y="1730960"/>
            <a:ext cx="603851" cy="351283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上箭头 21"/>
          <p:cNvSpPr/>
          <p:nvPr/>
        </p:nvSpPr>
        <p:spPr>
          <a:xfrm>
            <a:off x="5519398" y="4271250"/>
            <a:ext cx="603851" cy="351283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3403281" y="4104226"/>
            <a:ext cx="2018581" cy="518298"/>
          </a:xfrm>
          <a:prstGeom prst="straightConnector1">
            <a:avLst/>
          </a:prstGeom>
          <a:ln>
            <a:solidFill>
              <a:srgbClr val="5DAF5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38"/>
          <p:cNvSpPr txBox="1"/>
          <p:nvPr/>
        </p:nvSpPr>
        <p:spPr>
          <a:xfrm>
            <a:off x="218583" y="2082243"/>
            <a:ext cx="875338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中文</a:t>
            </a:r>
            <a:endParaRPr lang="en-US" altLang="zh-CN" dirty="0"/>
          </a:p>
          <a:p>
            <a:pPr algn="ctr"/>
            <a:r>
              <a:rPr lang="zh-CN" altLang="en-US" dirty="0"/>
              <a:t>期刊</a:t>
            </a:r>
            <a:endParaRPr lang="en-US" altLang="zh-CN" dirty="0"/>
          </a:p>
          <a:p>
            <a:pPr algn="ctr"/>
            <a:r>
              <a:rPr lang="zh-CN" altLang="en-US" dirty="0"/>
              <a:t>数据</a:t>
            </a:r>
            <a:endParaRPr lang="en-US" altLang="zh-CN" dirty="0"/>
          </a:p>
          <a:p>
            <a:pPr algn="ctr"/>
            <a:r>
              <a:rPr lang="zh-CN" altLang="en-US" dirty="0"/>
              <a:t>源定位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207" y="1154627"/>
            <a:ext cx="3442715" cy="1697991"/>
          </a:xfrm>
          <a:prstGeom prst="rect">
            <a:avLst/>
          </a:prstGeom>
        </p:spPr>
      </p:pic>
      <p:cxnSp>
        <p:nvCxnSpPr>
          <p:cNvPr id="26" name="直接箭头连接符 25"/>
          <p:cNvCxnSpPr/>
          <p:nvPr/>
        </p:nvCxnSpPr>
        <p:spPr>
          <a:xfrm flipH="1">
            <a:off x="3421978" y="2003623"/>
            <a:ext cx="1777043" cy="342657"/>
          </a:xfrm>
          <a:prstGeom prst="straightConnector1">
            <a:avLst/>
          </a:prstGeom>
          <a:ln>
            <a:solidFill>
              <a:srgbClr val="5DAF5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4154556" y="9357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三</a:t>
            </a:r>
          </a:p>
        </p:txBody>
      </p:sp>
      <p:sp>
        <p:nvSpPr>
          <p:cNvPr id="2" name="矩形 1"/>
          <p:cNvSpPr/>
          <p:nvPr/>
        </p:nvSpPr>
        <p:spPr>
          <a:xfrm>
            <a:off x="2624068" y="1883621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万方医学网个人账号注册与加入机构馆</a:t>
            </a:r>
          </a:p>
        </p:txBody>
      </p:sp>
    </p:spTree>
    <p:extLst>
      <p:ext uri="{BB962C8B-B14F-4D97-AF65-F5344CB8AC3E}">
        <p14:creationId xmlns:p14="http://schemas.microsoft.com/office/powerpoint/2010/main" val="1659720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529568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491392" y="735917"/>
            <a:ext cx="6172200" cy="5295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万方医学网界面上注册自己的账号</a:t>
            </a:r>
          </a:p>
        </p:txBody>
      </p:sp>
      <p:pic>
        <p:nvPicPr>
          <p:cNvPr id="5" name="图片 4" descr="QQ图片201707071540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92" y="1554702"/>
            <a:ext cx="6664166" cy="180022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583" y="1554702"/>
            <a:ext cx="5557361" cy="3514249"/>
          </a:xfrm>
          <a:prstGeom prst="rect">
            <a:avLst/>
          </a:prstGeom>
        </p:spPr>
      </p:pic>
      <p:pic>
        <p:nvPicPr>
          <p:cNvPr id="7" name="图片 6" descr="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6283" y="2391474"/>
            <a:ext cx="3499961" cy="2156936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97156" y="206361"/>
            <a:ext cx="6760844" cy="588199"/>
          </a:xfrm>
          <a:custGeom>
            <a:avLst/>
            <a:gdLst>
              <a:gd name="connsiteX0" fmla="*/ 0 w 3660068"/>
              <a:gd name="connsiteY0" fmla="*/ 130713 h 784265"/>
              <a:gd name="connsiteX1" fmla="*/ 130713 w 3660068"/>
              <a:gd name="connsiteY1" fmla="*/ 0 h 784265"/>
              <a:gd name="connsiteX2" fmla="*/ 3529355 w 3660068"/>
              <a:gd name="connsiteY2" fmla="*/ 0 h 784265"/>
              <a:gd name="connsiteX3" fmla="*/ 3660068 w 3660068"/>
              <a:gd name="connsiteY3" fmla="*/ 130713 h 784265"/>
              <a:gd name="connsiteX4" fmla="*/ 3660068 w 3660068"/>
              <a:gd name="connsiteY4" fmla="*/ 653552 h 784265"/>
              <a:gd name="connsiteX5" fmla="*/ 3529355 w 3660068"/>
              <a:gd name="connsiteY5" fmla="*/ 784265 h 784265"/>
              <a:gd name="connsiteX6" fmla="*/ 130713 w 3660068"/>
              <a:gd name="connsiteY6" fmla="*/ 784265 h 784265"/>
              <a:gd name="connsiteX7" fmla="*/ 0 w 3660068"/>
              <a:gd name="connsiteY7" fmla="*/ 653552 h 784265"/>
              <a:gd name="connsiteX8" fmla="*/ 0 w 3660068"/>
              <a:gd name="connsiteY8" fmla="*/ 130713 h 78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0068" h="784265">
                <a:moveTo>
                  <a:pt x="0" y="130713"/>
                </a:moveTo>
                <a:cubicBezTo>
                  <a:pt x="0" y="58522"/>
                  <a:pt x="58522" y="0"/>
                  <a:pt x="130713" y="0"/>
                </a:cubicBezTo>
                <a:lnTo>
                  <a:pt x="3529355" y="0"/>
                </a:lnTo>
                <a:cubicBezTo>
                  <a:pt x="3601546" y="0"/>
                  <a:pt x="3660068" y="58522"/>
                  <a:pt x="3660068" y="130713"/>
                </a:cubicBezTo>
                <a:lnTo>
                  <a:pt x="3660068" y="653552"/>
                </a:lnTo>
                <a:cubicBezTo>
                  <a:pt x="3660068" y="725743"/>
                  <a:pt x="3601546" y="784265"/>
                  <a:pt x="3529355" y="784265"/>
                </a:cubicBezTo>
                <a:lnTo>
                  <a:pt x="130713" y="784265"/>
                </a:lnTo>
                <a:cubicBezTo>
                  <a:pt x="58522" y="784265"/>
                  <a:pt x="0" y="725743"/>
                  <a:pt x="0" y="653552"/>
                </a:cubicBezTo>
                <a:lnTo>
                  <a:pt x="0" y="130713"/>
                </a:lnTo>
                <a:close/>
              </a:path>
            </a:pathLst>
          </a:custGeom>
          <a:solidFill>
            <a:srgbClr val="40BE97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0151" tIns="100151" rIns="100151" bIns="100151" numCol="1" spcCol="1270" anchor="ctr" anchorCtr="0">
            <a:noAutofit/>
          </a:bodyPr>
          <a:lstStyle/>
          <a:p>
            <a:pPr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87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移动端检索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665158" y="259288"/>
            <a:ext cx="503976" cy="476629"/>
          </a:xfrm>
          <a:prstGeom prst="roundRect">
            <a:avLst/>
          </a:pr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50" dirty="0">
              <a:solidFill>
                <a:schemeClr val="bg1">
                  <a:lumMod val="9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7146" y="1143741"/>
            <a:ext cx="436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http://med.wanfangdata.com.cn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7784774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加入机构馆</a:t>
            </a:r>
          </a:p>
        </p:txBody>
      </p:sp>
      <p:pic>
        <p:nvPicPr>
          <p:cNvPr id="9" name="图片 8" descr="C:\Users\mashuang\Desktop\新建文件夹\555.png55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8589" y="815579"/>
            <a:ext cx="5955506" cy="2803684"/>
          </a:xfrm>
          <a:prstGeom prst="rect">
            <a:avLst/>
          </a:prstGeom>
        </p:spPr>
      </p:pic>
      <p:pic>
        <p:nvPicPr>
          <p:cNvPr id="10" name="图片 9" descr="6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224" y="1192054"/>
            <a:ext cx="5564505" cy="3371374"/>
          </a:xfrm>
          <a:prstGeom prst="rect">
            <a:avLst/>
          </a:prstGeom>
        </p:spPr>
      </p:pic>
      <p:pic>
        <p:nvPicPr>
          <p:cNvPr id="11" name="图片 10" descr="8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2531" y="1440656"/>
            <a:ext cx="5078730" cy="3221355"/>
          </a:xfrm>
          <a:prstGeom prst="rect">
            <a:avLst/>
          </a:prstGeom>
        </p:spPr>
      </p:pic>
      <p:pic>
        <p:nvPicPr>
          <p:cNvPr id="12" name="图片 11" descr="10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5726" y="1096804"/>
            <a:ext cx="7049929" cy="29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861" y="130385"/>
            <a:ext cx="32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移动端加入机构馆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AC81DA6-E39E-443E-BD8D-772FDEFE1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6"/>
          <a:stretch/>
        </p:blipFill>
        <p:spPr>
          <a:xfrm>
            <a:off x="2034789" y="862029"/>
            <a:ext cx="2373923" cy="3918857"/>
          </a:xfrm>
          <a:prstGeom prst="rect">
            <a:avLst/>
          </a:prstGeom>
        </p:spPr>
      </p:pic>
      <p:sp>
        <p:nvSpPr>
          <p:cNvPr id="5" name="圆角矩形 8">
            <a:extLst>
              <a:ext uri="{FF2B5EF4-FFF2-40B4-BE49-F238E27FC236}">
                <a16:creationId xmlns:a16="http://schemas.microsoft.com/office/drawing/2014/main" id="{5AEC7C79-2DE4-439B-AC12-AE2CD95D6A78}"/>
              </a:ext>
            </a:extLst>
          </p:cNvPr>
          <p:cNvSpPr/>
          <p:nvPr/>
        </p:nvSpPr>
        <p:spPr>
          <a:xfrm>
            <a:off x="2034790" y="2373086"/>
            <a:ext cx="1550240" cy="21771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105965" y="393132"/>
          <a:ext cx="4228160" cy="4548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2" name="Visio" r:id="rId3" imgW="5400802" imgH="7515430" progId="Visio.Drawing.11">
                  <p:embed/>
                </p:oleObj>
              </mc:Choice>
              <mc:Fallback>
                <p:oleObj name="Visio" r:id="rId3" imgW="5400802" imgH="7515430" progId="Visio.Drawing.11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965" y="393132"/>
                        <a:ext cx="4228160" cy="45487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0975" y="1341936"/>
            <a:ext cx="1800200" cy="1665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dirty="0"/>
              <a:t>通过第三方账号登录中的微信登录，绑定账号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5590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绑定账号</a:t>
            </a:r>
          </a:p>
        </p:txBody>
      </p:sp>
      <p:pic>
        <p:nvPicPr>
          <p:cNvPr id="10" name="图片 9" descr="IMG_60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497" y="1056585"/>
            <a:ext cx="2530168" cy="39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97608"/>
              </p:ext>
            </p:extLst>
          </p:nvPr>
        </p:nvGraphicFramePr>
        <p:xfrm>
          <a:off x="582363" y="970903"/>
          <a:ext cx="5989736" cy="298313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63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4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7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7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2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期刊分类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期刊分类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期刊分类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期刊分类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数量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29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/>
                        <a:t>预防医学、卫生学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198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/>
                        <a:t>中国医学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101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基础医学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89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临床医学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128</a:t>
                      </a:r>
                      <a:endParaRPr lang="zh-CN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内科学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126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外科学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143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妇产科学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16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儿科学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19</a:t>
                      </a:r>
                      <a:endParaRPr lang="zh-CN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3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肿瘤学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38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神经病学与精神病学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42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皮肤病学与性病学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15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耳鼻咽喉科学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18</a:t>
                      </a:r>
                      <a:endParaRPr lang="zh-CN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眼科学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18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口腔科学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25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特种医学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35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药学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112</a:t>
                      </a:r>
                      <a:endParaRPr lang="zh-CN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大学学报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137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医药卫生</a:t>
                      </a:r>
                      <a:endParaRPr lang="en-US" altLang="zh-CN" sz="1100" dirty="0"/>
                    </a:p>
                    <a:p>
                      <a:pPr algn="ctr"/>
                      <a:r>
                        <a:rPr lang="zh-CN" altLang="en-US" sz="1100" dirty="0"/>
                        <a:t>总论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144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生物科学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397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578894" y="601571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中文医学期刊</a:t>
            </a:r>
          </a:p>
        </p:txBody>
      </p:sp>
      <p:sp>
        <p:nvSpPr>
          <p:cNvPr id="4" name="矩形 3"/>
          <p:cNvSpPr/>
          <p:nvPr/>
        </p:nvSpPr>
        <p:spPr>
          <a:xfrm>
            <a:off x="595014" y="4064771"/>
            <a:ext cx="60805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333333"/>
                </a:solidFill>
                <a:latin typeface="PingFang SC"/>
              </a:rPr>
              <a:t>1</a:t>
            </a:r>
            <a:r>
              <a:rPr lang="zh-CN" altLang="en-US" sz="900" dirty="0">
                <a:solidFill>
                  <a:srgbClr val="333333"/>
                </a:solidFill>
                <a:latin typeface="PingFang SC"/>
              </a:rPr>
              <a:t>、</a:t>
            </a:r>
            <a:r>
              <a:rPr lang="zh-CN" altLang="en-US" sz="900" b="1" dirty="0">
                <a:solidFill>
                  <a:srgbClr val="333333"/>
                </a:solidFill>
                <a:latin typeface="PingFang SC"/>
              </a:rPr>
              <a:t>出版周期短</a:t>
            </a:r>
            <a:r>
              <a:rPr lang="zh-CN" altLang="en-US" sz="900" dirty="0">
                <a:solidFill>
                  <a:srgbClr val="333333"/>
                </a:solidFill>
                <a:latin typeface="PingFang SC"/>
              </a:rPr>
              <a:t>。刊载论文的速度快、数量大、内容新颖、发行与影响面广，能及时反映国内外科学技术的新成果、新水平、新动向。</a:t>
            </a:r>
            <a:endParaRPr lang="en-US" altLang="zh-CN" sz="900" dirty="0">
              <a:solidFill>
                <a:srgbClr val="333333"/>
              </a:solidFill>
              <a:latin typeface="PingFang SC"/>
            </a:endParaRPr>
          </a:p>
          <a:p>
            <a:r>
              <a:rPr lang="en-US" altLang="zh-CN" sz="900" dirty="0">
                <a:solidFill>
                  <a:srgbClr val="333333"/>
                </a:solidFill>
                <a:latin typeface="PingFang SC"/>
              </a:rPr>
              <a:t>2</a:t>
            </a:r>
            <a:r>
              <a:rPr lang="zh-CN" altLang="en-US" sz="900" dirty="0">
                <a:solidFill>
                  <a:srgbClr val="333333"/>
                </a:solidFill>
                <a:latin typeface="PingFang SC"/>
              </a:rPr>
              <a:t>、</a:t>
            </a:r>
            <a:r>
              <a:rPr lang="zh-CN" altLang="en-US" sz="900" b="1" dirty="0">
                <a:solidFill>
                  <a:srgbClr val="333333"/>
                </a:solidFill>
                <a:latin typeface="PingFang SC"/>
              </a:rPr>
              <a:t>内容广泛。</a:t>
            </a:r>
            <a:r>
              <a:rPr lang="zh-CN" altLang="en-US" sz="900" dirty="0"/>
              <a:t>期刊发表的文献，大多数是原始论文，提供的资料包括研究方法、仪器装置、结果讨论和参考文献等。</a:t>
            </a:r>
            <a:endParaRPr lang="en-US" altLang="zh-CN" sz="900" dirty="0"/>
          </a:p>
          <a:p>
            <a:r>
              <a:rPr lang="en-US" altLang="zh-CN" sz="900" dirty="0"/>
              <a:t>3</a:t>
            </a:r>
            <a:r>
              <a:rPr lang="zh-CN" altLang="en-US" sz="900" dirty="0"/>
              <a:t>、</a:t>
            </a:r>
            <a:r>
              <a:rPr lang="zh-CN" altLang="en-US" sz="900" b="1" dirty="0"/>
              <a:t>连续出版。</a:t>
            </a:r>
            <a:r>
              <a:rPr lang="zh-CN" altLang="en-US" sz="900" dirty="0"/>
              <a:t>期刊连续出版，不仅有利于情报的传递，而且它们所积累的大量文献，历史地、系统地记录了某一学科或某一研究对象的发展过程。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4040" y="3954038"/>
            <a:ext cx="2871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/>
              <a:t>期刊文献特点</a:t>
            </a:r>
          </a:p>
        </p:txBody>
      </p:sp>
    </p:spTree>
    <p:extLst>
      <p:ext uri="{BB962C8B-B14F-4D97-AF65-F5344CB8AC3E}">
        <p14:creationId xmlns:p14="http://schemas.microsoft.com/office/powerpoint/2010/main" val="1039335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5294" y="292893"/>
            <a:ext cx="6124575" cy="428625"/>
          </a:xfrm>
        </p:spPr>
        <p:txBody>
          <a:bodyPr/>
          <a:lstStyle/>
          <a:p>
            <a:r>
              <a:rPr lang="zh-CN" altLang="en-US" dirty="0"/>
              <a:t>检索文献</a:t>
            </a:r>
          </a:p>
        </p:txBody>
      </p:sp>
      <p:pic>
        <p:nvPicPr>
          <p:cNvPr id="5" name="图片 4" descr="IMG_60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240" y="860522"/>
            <a:ext cx="2214681" cy="3683594"/>
          </a:xfrm>
          <a:prstGeom prst="rect">
            <a:avLst/>
          </a:prstGeom>
        </p:spPr>
      </p:pic>
      <p:pic>
        <p:nvPicPr>
          <p:cNvPr id="6" name="图片 5" descr="IMG_60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964" y="874666"/>
            <a:ext cx="2114393" cy="3693345"/>
          </a:xfrm>
          <a:prstGeom prst="rect">
            <a:avLst/>
          </a:prstGeom>
        </p:spPr>
      </p:pic>
      <p:pic>
        <p:nvPicPr>
          <p:cNvPr id="7" name="图片 6" descr="IMG_60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49" y="850770"/>
            <a:ext cx="2139968" cy="38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116861"/>
              </p:ext>
            </p:extLst>
          </p:nvPr>
        </p:nvGraphicFramePr>
        <p:xfrm>
          <a:off x="2846172" y="741678"/>
          <a:ext cx="3686174" cy="3756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7" name="Visio" r:id="rId3" imgW="5381543" imgH="7486826" progId="Visio.Drawing.11">
                  <p:embed/>
                </p:oleObj>
              </mc:Choice>
              <mc:Fallback>
                <p:oleObj name="Visio" r:id="rId3" imgW="5381543" imgH="7486826" progId="Visio.Drawing.11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172" y="741678"/>
                        <a:ext cx="3686174" cy="37567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71861" y="130385"/>
            <a:ext cx="558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微信绑定</a:t>
            </a:r>
            <a:r>
              <a:rPr lang="en-US" altLang="zh-CN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已有个人账号微信认证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9" y="1460090"/>
            <a:ext cx="1906276" cy="19062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C2C335-7D0C-4F35-A094-151FF9DE3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128" y="741678"/>
            <a:ext cx="1280546" cy="17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2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4154556" y="9357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四</a:t>
            </a:r>
          </a:p>
        </p:txBody>
      </p:sp>
      <p:sp>
        <p:nvSpPr>
          <p:cNvPr id="2" name="矩形 1"/>
          <p:cNvSpPr/>
          <p:nvPr/>
        </p:nvSpPr>
        <p:spPr>
          <a:xfrm>
            <a:off x="2915352" y="190772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万方医学网抗击疫情专题（免费）</a:t>
            </a:r>
          </a:p>
        </p:txBody>
      </p:sp>
    </p:spTree>
    <p:extLst>
      <p:ext uri="{BB962C8B-B14F-4D97-AF65-F5344CB8AC3E}">
        <p14:creationId xmlns:p14="http://schemas.microsoft.com/office/powerpoint/2010/main" val="534025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861" y="130385"/>
            <a:ext cx="558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抗击疫情专题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7724A1-0D84-49DD-8212-0FE6F055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390"/>
            <a:ext cx="6858000" cy="408360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2FB09E7C-C3E0-4A7E-9FF7-5B65B0542957}"/>
              </a:ext>
            </a:extLst>
          </p:cNvPr>
          <p:cNvSpPr/>
          <p:nvPr/>
        </p:nvSpPr>
        <p:spPr>
          <a:xfrm>
            <a:off x="3429000" y="1415546"/>
            <a:ext cx="673100" cy="4639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02909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861" y="130385"/>
            <a:ext cx="558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抗击疫情专题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DE428B-9D0E-4C5B-B1BF-E39A05274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943020"/>
            <a:ext cx="6858000" cy="32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4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861" y="130385"/>
            <a:ext cx="558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抗击疫情专题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983B2D-E449-4A1C-B13A-4AF9058B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381"/>
            <a:ext cx="6858000" cy="31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21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861" y="130385"/>
            <a:ext cx="558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抗击疫情专题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2C7CFA-BE2F-49F3-9218-ED668361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002"/>
            <a:ext cx="6858000" cy="3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34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861" y="130385"/>
            <a:ext cx="558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抗击疫情专题</a:t>
            </a:r>
            <a:endParaRPr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AE7F171-BD3C-4AA4-9D49-EC425DFB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944"/>
            <a:ext cx="6858000" cy="33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51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53" y="1497239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0" y="699714"/>
            <a:ext cx="3462607" cy="4315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37" y="995759"/>
            <a:ext cx="2981737" cy="37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9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59" y="596863"/>
            <a:ext cx="2418146" cy="28083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497" y="1126701"/>
            <a:ext cx="2450675" cy="29739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359" y="1741997"/>
            <a:ext cx="2508551" cy="28201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36" y="1888607"/>
            <a:ext cx="2696471" cy="31424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848" y="2186006"/>
            <a:ext cx="2634123" cy="29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6"/>
          <p:cNvSpPr txBox="1">
            <a:spLocks/>
          </p:cNvSpPr>
          <p:nvPr/>
        </p:nvSpPr>
        <p:spPr>
          <a:xfrm>
            <a:off x="1210863" y="70085"/>
            <a:ext cx="4732737" cy="471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万方医学网收录的丰富医学信息资源</a:t>
            </a:r>
          </a:p>
        </p:txBody>
      </p:sp>
      <p:sp>
        <p:nvSpPr>
          <p:cNvPr id="5" name="Rounded Rectangle 48"/>
          <p:cNvSpPr/>
          <p:nvPr/>
        </p:nvSpPr>
        <p:spPr>
          <a:xfrm>
            <a:off x="434862" y="1282685"/>
            <a:ext cx="2750585" cy="1168769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4862" y="853737"/>
            <a:ext cx="1852426" cy="375200"/>
            <a:chOff x="1619671" y="1376265"/>
            <a:chExt cx="2737043" cy="500267"/>
          </a:xfrm>
        </p:grpSpPr>
        <p:sp>
          <p:nvSpPr>
            <p:cNvPr id="7" name="Rounded Rectangle 50"/>
            <p:cNvSpPr/>
            <p:nvPr/>
          </p:nvSpPr>
          <p:spPr>
            <a:xfrm>
              <a:off x="1619671" y="1376265"/>
              <a:ext cx="2737043" cy="500267"/>
            </a:xfrm>
            <a:prstGeom prst="roundRect">
              <a:avLst/>
            </a:prstGeom>
            <a:solidFill>
              <a:srgbClr val="278A4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8" name="Rectangle 76"/>
            <p:cNvSpPr/>
            <p:nvPr/>
          </p:nvSpPr>
          <p:spPr>
            <a:xfrm>
              <a:off x="1664288" y="1434640"/>
              <a:ext cx="21156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500" b="1" kern="0" dirty="0">
                  <a:solidFill>
                    <a:schemeClr val="bg1"/>
                  </a:solidFill>
                  <a:latin typeface="+mn-ea"/>
                  <a:cs typeface="Arial" panose="020B0604020202020204" pitchFamily="34" charset="0"/>
                </a:rPr>
                <a:t>中文学位论文</a:t>
              </a:r>
              <a:endParaRPr lang="en-US" altLang="ko-KR" sz="1500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 Box 394"/>
          <p:cNvSpPr txBox="1">
            <a:spLocks noChangeArrowheads="1"/>
          </p:cNvSpPr>
          <p:nvPr/>
        </p:nvSpPr>
        <p:spPr bwMode="auto">
          <a:xfrm>
            <a:off x="434862" y="1376013"/>
            <a:ext cx="2894716" cy="1027204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350" kern="0" dirty="0">
                <a:latin typeface="+mn-ea"/>
                <a:cs typeface="Arial" panose="020B0604020202020204" pitchFamily="34" charset="0"/>
              </a:rPr>
              <a:t>近</a:t>
            </a:r>
            <a:r>
              <a:rPr lang="en-US" altLang="zh-CN" sz="1350" kern="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70%</a:t>
            </a:r>
            <a:r>
              <a:rPr lang="en-US" altLang="zh-CN" sz="1350" kern="0" dirty="0"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1350" kern="0" dirty="0">
                <a:latin typeface="+mn-ea"/>
                <a:cs typeface="Arial" panose="020B0604020202020204" pitchFamily="34" charset="0"/>
              </a:rPr>
              <a:t>临床医学博士授予单位</a:t>
            </a:r>
            <a:endParaRPr lang="en-US" altLang="zh-CN" sz="1350" kern="0" dirty="0">
              <a:latin typeface="+mn-ea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350" kern="0" dirty="0">
                <a:latin typeface="+mn-ea"/>
                <a:cs typeface="Arial" panose="020B0604020202020204" pitchFamily="34" charset="0"/>
              </a:rPr>
              <a:t>近</a:t>
            </a:r>
            <a:r>
              <a:rPr lang="en-US" altLang="zh-CN" sz="1350" kern="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64</a:t>
            </a:r>
            <a:r>
              <a:rPr lang="zh-CN" altLang="en-US" sz="1350" kern="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万</a:t>
            </a:r>
            <a:r>
              <a:rPr lang="zh-CN" altLang="en-US" sz="1350" kern="0" dirty="0">
                <a:latin typeface="+mn-ea"/>
                <a:cs typeface="Arial" panose="020B0604020202020204" pitchFamily="34" charset="0"/>
              </a:rPr>
              <a:t>篇 学位论文</a:t>
            </a:r>
            <a:endParaRPr lang="en-US" altLang="zh-CN" sz="1350" kern="0" dirty="0">
              <a:latin typeface="+mn-ea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350" kern="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10</a:t>
            </a:r>
            <a:r>
              <a:rPr lang="zh-CN" altLang="en-US" sz="1350" kern="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万余</a:t>
            </a:r>
            <a:r>
              <a:rPr lang="zh-CN" altLang="en-US" sz="1350" kern="0" dirty="0">
                <a:latin typeface="+mn-ea"/>
                <a:cs typeface="Arial" panose="020B0604020202020204" pitchFamily="34" charset="0"/>
              </a:rPr>
              <a:t>篇 博士论文</a:t>
            </a:r>
            <a:endParaRPr lang="en-US" altLang="zh-CN" sz="1350" kern="0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54" y="2035627"/>
            <a:ext cx="2074553" cy="71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95" y="2904034"/>
            <a:ext cx="2074553" cy="5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98" y="2952805"/>
            <a:ext cx="2074553" cy="59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54" y="3665495"/>
            <a:ext cx="2074553" cy="70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96" y="3540250"/>
            <a:ext cx="2074553" cy="78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54" y="825314"/>
            <a:ext cx="2057109" cy="40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98" y="1327505"/>
            <a:ext cx="2039666" cy="63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hevron 20"/>
          <p:cNvSpPr/>
          <p:nvPr/>
        </p:nvSpPr>
        <p:spPr>
          <a:xfrm>
            <a:off x="2060082" y="948041"/>
            <a:ext cx="123509" cy="216961"/>
          </a:xfrm>
          <a:prstGeom prst="chevron">
            <a:avLst>
              <a:gd name="adj" fmla="val 6052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Chevron 21"/>
          <p:cNvSpPr/>
          <p:nvPr/>
        </p:nvSpPr>
        <p:spPr>
          <a:xfrm>
            <a:off x="1956387" y="941348"/>
            <a:ext cx="123509" cy="216961"/>
          </a:xfrm>
          <a:prstGeom prst="chevron">
            <a:avLst>
              <a:gd name="adj" fmla="val 6052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5533" y="4458288"/>
            <a:ext cx="66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       学位论文内容较为系统，选题新颖，理论性、系统性较强，阐述详细，具有</a:t>
            </a:r>
            <a:endParaRPr lang="en-US" altLang="zh-CN" sz="1400" dirty="0"/>
          </a:p>
          <a:p>
            <a:r>
              <a:rPr lang="zh-CN" altLang="en-US" sz="1400" dirty="0"/>
              <a:t>一定的深度和创造性。</a:t>
            </a:r>
          </a:p>
        </p:txBody>
      </p:sp>
    </p:spTree>
    <p:extLst>
      <p:ext uri="{BB962C8B-B14F-4D97-AF65-F5344CB8AC3E}">
        <p14:creationId xmlns:p14="http://schemas.microsoft.com/office/powerpoint/2010/main" val="2015211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0d6d7a6-29d0-4177-91a3-fa514e0ea3bf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雅黑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7857</TotalTime>
  <Words>1552</Words>
  <Application>Microsoft Office PowerPoint</Application>
  <PresentationFormat>自定义</PresentationFormat>
  <Paragraphs>355</Paragraphs>
  <Slides>68</Slides>
  <Notes>47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0" baseType="lpstr">
      <vt:lpstr>PingFang SC</vt:lpstr>
      <vt:lpstr>等线</vt:lpstr>
      <vt:lpstr>黑体</vt:lpstr>
      <vt:lpstr>宋体</vt:lpstr>
      <vt:lpstr>微软雅黑</vt:lpstr>
      <vt:lpstr>微软雅黑 Light</vt:lpstr>
      <vt:lpstr>Arial</vt:lpstr>
      <vt:lpstr>Arial Black</vt:lpstr>
      <vt:lpstr>Calibri</vt:lpstr>
      <vt:lpstr>Wingdings</vt:lpstr>
      <vt:lpstr>Office 主题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万方医学文献检索发现系统</vt:lpstr>
      <vt:lpstr>万方医学文献检索发现系统—检索途径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万方医学文献检索发现系统—获取阅读</vt:lpstr>
      <vt:lpstr>万方医学文献检索发现系统—获取阅读</vt:lpstr>
      <vt:lpstr>万方医学文献检索发现系统—获取阅读</vt:lpstr>
      <vt:lpstr>万方医学文献检索发现系统—获取阅读</vt:lpstr>
      <vt:lpstr>PowerPoint 演示文稿</vt:lpstr>
      <vt:lpstr> </vt:lpstr>
      <vt:lpstr>加入机构馆</vt:lpstr>
      <vt:lpstr>PowerPoint 演示文稿</vt:lpstr>
      <vt:lpstr>PowerPoint 演示文稿</vt:lpstr>
      <vt:lpstr>绑定账号</vt:lpstr>
      <vt:lpstr>检索文献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xr xr</dc:creator>
  <cp:lastModifiedBy>mao mao</cp:lastModifiedBy>
  <cp:revision>1165</cp:revision>
  <dcterms:created xsi:type="dcterms:W3CDTF">2017-03-16T10:25:29Z</dcterms:created>
  <dcterms:modified xsi:type="dcterms:W3CDTF">2020-06-07T10:55:34Z</dcterms:modified>
</cp:coreProperties>
</file>